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9" r:id="rId1"/>
  </p:sldMasterIdLst>
  <p:sldIdLst>
    <p:sldId id="256" r:id="rId2"/>
    <p:sldId id="261" r:id="rId3"/>
    <p:sldId id="269" r:id="rId4"/>
    <p:sldId id="290" r:id="rId5"/>
    <p:sldId id="262" r:id="rId6"/>
    <p:sldId id="258" r:id="rId7"/>
    <p:sldId id="259" r:id="rId8"/>
    <p:sldId id="291" r:id="rId9"/>
    <p:sldId id="264" r:id="rId10"/>
    <p:sldId id="286" r:id="rId11"/>
    <p:sldId id="292" r:id="rId12"/>
    <p:sldId id="285" r:id="rId13"/>
    <p:sldId id="288" r:id="rId14"/>
    <p:sldId id="294" r:id="rId15"/>
    <p:sldId id="274" r:id="rId16"/>
    <p:sldId id="276" r:id="rId17"/>
    <p:sldId id="277" r:id="rId18"/>
    <p:sldId id="270" r:id="rId19"/>
    <p:sldId id="295" r:id="rId20"/>
    <p:sldId id="266" r:id="rId21"/>
    <p:sldId id="272"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FCA9"/>
    <a:srgbClr val="FDFB00"/>
    <a:srgbClr val="4D0AEF"/>
    <a:srgbClr val="FF7C00"/>
    <a:srgbClr val="7A81FF"/>
    <a:srgbClr val="73FB79"/>
    <a:srgbClr val="FF2F92"/>
    <a:srgbClr val="0096FF"/>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857"/>
    <p:restoredTop sz="94629"/>
  </p:normalViewPr>
  <p:slideViewPr>
    <p:cSldViewPr snapToGrid="0" snapToObjects="1">
      <p:cViewPr varScale="1">
        <p:scale>
          <a:sx n="96" d="100"/>
          <a:sy n="96" d="100"/>
        </p:scale>
        <p:origin x="168" y="8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B9EA3-F3D6-374A-A868-F2B27CFF92A0}"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07A5AB79-9A3D-A641-A0AB-600F34BEA04A}">
      <dgm:prSet phldrT="[Text]"/>
      <dgm:spPr/>
      <dgm:t>
        <a:bodyPr/>
        <a:lstStyle/>
        <a:p>
          <a:r>
            <a:rPr lang="en-US" kern="1200" dirty="0">
              <a:latin typeface="Century Gothic" panose="020B0502020202020204"/>
              <a:ea typeface="+mn-ea"/>
              <a:cs typeface="+mn-cs"/>
            </a:rPr>
            <a:t>Download Dataset</a:t>
          </a:r>
        </a:p>
      </dgm:t>
    </dgm:pt>
    <dgm:pt modelId="{76D3A8A0-C017-7B44-8DED-A45393AA0256}" type="parTrans" cxnId="{9291583D-3880-9E47-8AE3-402286D42814}">
      <dgm:prSet/>
      <dgm:spPr/>
      <dgm:t>
        <a:bodyPr/>
        <a:lstStyle/>
        <a:p>
          <a:endParaRPr lang="en-US"/>
        </a:p>
      </dgm:t>
    </dgm:pt>
    <dgm:pt modelId="{69FB3D0C-ABAA-0D47-9358-34C43EF15019}" type="sibTrans" cxnId="{9291583D-3880-9E47-8AE3-402286D42814}">
      <dgm:prSet/>
      <dgm:spPr/>
      <dgm:t>
        <a:bodyPr/>
        <a:lstStyle/>
        <a:p>
          <a:endParaRPr lang="en-US"/>
        </a:p>
      </dgm:t>
    </dgm:pt>
    <dgm:pt modelId="{0E8D704E-EB6C-5E42-B74A-C3AB4341E6D0}">
      <dgm:prSet phldrT="[Text]"/>
      <dgm:spPr/>
      <dgm:t>
        <a:bodyPr/>
        <a:lstStyle/>
        <a:p>
          <a:r>
            <a:rPr lang="en-US" dirty="0"/>
            <a:t>Upload data into HDFS</a:t>
          </a:r>
        </a:p>
      </dgm:t>
    </dgm:pt>
    <dgm:pt modelId="{99291800-26C3-6C46-AF40-2FC49C77486B}" type="parTrans" cxnId="{B11F69DB-38D8-F644-82E9-4427C103B456}">
      <dgm:prSet/>
      <dgm:spPr/>
      <dgm:t>
        <a:bodyPr/>
        <a:lstStyle/>
        <a:p>
          <a:endParaRPr lang="en-US"/>
        </a:p>
      </dgm:t>
    </dgm:pt>
    <dgm:pt modelId="{42E4D718-DA6D-C04B-8EF5-9A1AF6A3D7D4}" type="sibTrans" cxnId="{B11F69DB-38D8-F644-82E9-4427C103B456}">
      <dgm:prSet/>
      <dgm:spPr/>
      <dgm:t>
        <a:bodyPr/>
        <a:lstStyle/>
        <a:p>
          <a:endParaRPr lang="en-US"/>
        </a:p>
      </dgm:t>
    </dgm:pt>
    <dgm:pt modelId="{46549C03-F8BC-6F4A-9952-C1D7BF225C68}">
      <dgm:prSet/>
      <dgm:spPr/>
      <dgm:t>
        <a:bodyPr/>
        <a:lstStyle/>
        <a:p>
          <a:r>
            <a:rPr lang="en-US" dirty="0"/>
            <a:t>Trigger Hive Queries</a:t>
          </a:r>
        </a:p>
      </dgm:t>
    </dgm:pt>
    <dgm:pt modelId="{248F45B5-F73B-F44D-8351-D9D8C8EAEB81}" type="parTrans" cxnId="{F695E968-DD22-CB48-B794-0F41E9A17E74}">
      <dgm:prSet/>
      <dgm:spPr/>
      <dgm:t>
        <a:bodyPr/>
        <a:lstStyle/>
        <a:p>
          <a:endParaRPr lang="en-US"/>
        </a:p>
      </dgm:t>
    </dgm:pt>
    <dgm:pt modelId="{370FD190-D890-8E4A-970B-2E280618A8BF}" type="sibTrans" cxnId="{F695E968-DD22-CB48-B794-0F41E9A17E74}">
      <dgm:prSet/>
      <dgm:spPr/>
      <dgm:t>
        <a:bodyPr/>
        <a:lstStyle/>
        <a:p>
          <a:endParaRPr lang="en-US"/>
        </a:p>
      </dgm:t>
    </dgm:pt>
    <dgm:pt modelId="{87EB5384-A8F8-574A-A757-71361B0BDEE4}">
      <dgm:prSet/>
      <dgm:spPr/>
      <dgm:t>
        <a:bodyPr/>
        <a:lstStyle/>
        <a:p>
          <a:r>
            <a:rPr lang="en-US" dirty="0"/>
            <a:t>Output Visualizations</a:t>
          </a:r>
        </a:p>
      </dgm:t>
    </dgm:pt>
    <dgm:pt modelId="{394D0584-8CA8-D540-9651-2F9E500D57E4}" type="parTrans" cxnId="{4A5A49DE-E23E-714D-A016-8145236BD66B}">
      <dgm:prSet/>
      <dgm:spPr/>
      <dgm:t>
        <a:bodyPr/>
        <a:lstStyle/>
        <a:p>
          <a:endParaRPr lang="en-US"/>
        </a:p>
      </dgm:t>
    </dgm:pt>
    <dgm:pt modelId="{92CA4F4A-4D5E-144A-8E9F-5595CE89A728}" type="sibTrans" cxnId="{4A5A49DE-E23E-714D-A016-8145236BD66B}">
      <dgm:prSet/>
      <dgm:spPr/>
      <dgm:t>
        <a:bodyPr/>
        <a:lstStyle/>
        <a:p>
          <a:endParaRPr lang="en-US"/>
        </a:p>
      </dgm:t>
    </dgm:pt>
    <dgm:pt modelId="{1AB4DB9D-F633-7E46-978C-112831D3D854}">
      <dgm:prSet/>
      <dgm:spPr/>
      <dgm:t>
        <a:bodyPr/>
        <a:lstStyle/>
        <a:p>
          <a:r>
            <a:rPr lang="en-US" dirty="0"/>
            <a:t>Find Insights</a:t>
          </a:r>
        </a:p>
      </dgm:t>
    </dgm:pt>
    <dgm:pt modelId="{7DA3E070-AFDD-0B4A-98E1-58FEA632B225}" type="parTrans" cxnId="{919D53DD-EDBD-974D-9E29-F76E82D46348}">
      <dgm:prSet/>
      <dgm:spPr/>
      <dgm:t>
        <a:bodyPr/>
        <a:lstStyle/>
        <a:p>
          <a:endParaRPr lang="en-US"/>
        </a:p>
      </dgm:t>
    </dgm:pt>
    <dgm:pt modelId="{16D5389E-9B62-7140-A543-7F3D7B7710D0}" type="sibTrans" cxnId="{919D53DD-EDBD-974D-9E29-F76E82D46348}">
      <dgm:prSet/>
      <dgm:spPr/>
      <dgm:t>
        <a:bodyPr/>
        <a:lstStyle/>
        <a:p>
          <a:endParaRPr lang="en-US"/>
        </a:p>
      </dgm:t>
    </dgm:pt>
    <dgm:pt modelId="{EE775745-ABF6-284C-AA8C-BED70B1F2057}" type="pres">
      <dgm:prSet presAssocID="{84BB9EA3-F3D6-374A-A868-F2B27CFF92A0}" presName="CompostProcess" presStyleCnt="0">
        <dgm:presLayoutVars>
          <dgm:dir/>
          <dgm:resizeHandles val="exact"/>
        </dgm:presLayoutVars>
      </dgm:prSet>
      <dgm:spPr/>
    </dgm:pt>
    <dgm:pt modelId="{B324B2D1-4D9F-FD46-8A14-34DB5FFDAFBC}" type="pres">
      <dgm:prSet presAssocID="{84BB9EA3-F3D6-374A-A868-F2B27CFF92A0}" presName="arrow" presStyleLbl="bgShp" presStyleIdx="0" presStyleCnt="1"/>
      <dgm:spPr/>
    </dgm:pt>
    <dgm:pt modelId="{DF65D6A5-3A69-144E-9A1E-5C45AE3AAB4D}" type="pres">
      <dgm:prSet presAssocID="{84BB9EA3-F3D6-374A-A868-F2B27CFF92A0}" presName="linearProcess" presStyleCnt="0"/>
      <dgm:spPr/>
    </dgm:pt>
    <dgm:pt modelId="{5928AA36-6D44-0A41-936C-59A22EAA33DC}" type="pres">
      <dgm:prSet presAssocID="{07A5AB79-9A3D-A641-A0AB-600F34BEA04A}" presName="textNode" presStyleLbl="node1" presStyleIdx="0" presStyleCnt="5">
        <dgm:presLayoutVars>
          <dgm:bulletEnabled val="1"/>
        </dgm:presLayoutVars>
      </dgm:prSet>
      <dgm:spPr/>
    </dgm:pt>
    <dgm:pt modelId="{812DA6D4-0CC3-7940-9786-5071982A201D}" type="pres">
      <dgm:prSet presAssocID="{69FB3D0C-ABAA-0D47-9358-34C43EF15019}" presName="sibTrans" presStyleCnt="0"/>
      <dgm:spPr/>
    </dgm:pt>
    <dgm:pt modelId="{2A194AAB-8E38-B64A-94B2-8D1E65E552C4}" type="pres">
      <dgm:prSet presAssocID="{0E8D704E-EB6C-5E42-B74A-C3AB4341E6D0}" presName="textNode" presStyleLbl="node1" presStyleIdx="1" presStyleCnt="5">
        <dgm:presLayoutVars>
          <dgm:bulletEnabled val="1"/>
        </dgm:presLayoutVars>
      </dgm:prSet>
      <dgm:spPr/>
    </dgm:pt>
    <dgm:pt modelId="{82505596-16CE-1546-8931-3EBCF5E89ADE}" type="pres">
      <dgm:prSet presAssocID="{42E4D718-DA6D-C04B-8EF5-9A1AF6A3D7D4}" presName="sibTrans" presStyleCnt="0"/>
      <dgm:spPr/>
    </dgm:pt>
    <dgm:pt modelId="{FE6B7336-1C8B-DB4A-9BA4-BD82E1DB6CDF}" type="pres">
      <dgm:prSet presAssocID="{46549C03-F8BC-6F4A-9952-C1D7BF225C68}" presName="textNode" presStyleLbl="node1" presStyleIdx="2" presStyleCnt="5">
        <dgm:presLayoutVars>
          <dgm:bulletEnabled val="1"/>
        </dgm:presLayoutVars>
      </dgm:prSet>
      <dgm:spPr/>
    </dgm:pt>
    <dgm:pt modelId="{A15A2620-C4AD-EE4B-AF43-44F0E99D15D3}" type="pres">
      <dgm:prSet presAssocID="{370FD190-D890-8E4A-970B-2E280618A8BF}" presName="sibTrans" presStyleCnt="0"/>
      <dgm:spPr/>
    </dgm:pt>
    <dgm:pt modelId="{B55E01E4-7E67-D44A-8685-EB89E400087E}" type="pres">
      <dgm:prSet presAssocID="{87EB5384-A8F8-574A-A757-71361B0BDEE4}" presName="textNode" presStyleLbl="node1" presStyleIdx="3" presStyleCnt="5">
        <dgm:presLayoutVars>
          <dgm:bulletEnabled val="1"/>
        </dgm:presLayoutVars>
      </dgm:prSet>
      <dgm:spPr/>
    </dgm:pt>
    <dgm:pt modelId="{5C6C8CF7-430A-1545-86BA-A5B13906C5F5}" type="pres">
      <dgm:prSet presAssocID="{92CA4F4A-4D5E-144A-8E9F-5595CE89A728}" presName="sibTrans" presStyleCnt="0"/>
      <dgm:spPr/>
    </dgm:pt>
    <dgm:pt modelId="{C3FAB766-96BE-7D4D-B775-4A1AB522759A}" type="pres">
      <dgm:prSet presAssocID="{1AB4DB9D-F633-7E46-978C-112831D3D854}" presName="textNode" presStyleLbl="node1" presStyleIdx="4" presStyleCnt="5">
        <dgm:presLayoutVars>
          <dgm:bulletEnabled val="1"/>
        </dgm:presLayoutVars>
      </dgm:prSet>
      <dgm:spPr/>
    </dgm:pt>
  </dgm:ptLst>
  <dgm:cxnLst>
    <dgm:cxn modelId="{75F9BA0C-2B3D-364D-A26B-8A53F204E657}" type="presOf" srcId="{1AB4DB9D-F633-7E46-978C-112831D3D854}" destId="{C3FAB766-96BE-7D4D-B775-4A1AB522759A}" srcOrd="0" destOrd="0" presId="urn:microsoft.com/office/officeart/2005/8/layout/hProcess9"/>
    <dgm:cxn modelId="{9291583D-3880-9E47-8AE3-402286D42814}" srcId="{84BB9EA3-F3D6-374A-A868-F2B27CFF92A0}" destId="{07A5AB79-9A3D-A641-A0AB-600F34BEA04A}" srcOrd="0" destOrd="0" parTransId="{76D3A8A0-C017-7B44-8DED-A45393AA0256}" sibTransId="{69FB3D0C-ABAA-0D47-9358-34C43EF15019}"/>
    <dgm:cxn modelId="{F695E968-DD22-CB48-B794-0F41E9A17E74}" srcId="{84BB9EA3-F3D6-374A-A868-F2B27CFF92A0}" destId="{46549C03-F8BC-6F4A-9952-C1D7BF225C68}" srcOrd="2" destOrd="0" parTransId="{248F45B5-F73B-F44D-8351-D9D8C8EAEB81}" sibTransId="{370FD190-D890-8E4A-970B-2E280618A8BF}"/>
    <dgm:cxn modelId="{4592F993-09D9-074A-A9D6-2FB52E5B420B}" type="presOf" srcId="{0E8D704E-EB6C-5E42-B74A-C3AB4341E6D0}" destId="{2A194AAB-8E38-B64A-94B2-8D1E65E552C4}" srcOrd="0" destOrd="0" presId="urn:microsoft.com/office/officeart/2005/8/layout/hProcess9"/>
    <dgm:cxn modelId="{37B00FAE-39A9-3F45-A338-138C85AD4162}" type="presOf" srcId="{46549C03-F8BC-6F4A-9952-C1D7BF225C68}" destId="{FE6B7336-1C8B-DB4A-9BA4-BD82E1DB6CDF}" srcOrd="0" destOrd="0" presId="urn:microsoft.com/office/officeart/2005/8/layout/hProcess9"/>
    <dgm:cxn modelId="{D3F219B6-504A-EC4D-9A80-2392F42E9773}" type="presOf" srcId="{07A5AB79-9A3D-A641-A0AB-600F34BEA04A}" destId="{5928AA36-6D44-0A41-936C-59A22EAA33DC}" srcOrd="0" destOrd="0" presId="urn:microsoft.com/office/officeart/2005/8/layout/hProcess9"/>
    <dgm:cxn modelId="{2863E0BF-52CA-B444-A837-F1AB1C5FB8C0}" type="presOf" srcId="{84BB9EA3-F3D6-374A-A868-F2B27CFF92A0}" destId="{EE775745-ABF6-284C-AA8C-BED70B1F2057}" srcOrd="0" destOrd="0" presId="urn:microsoft.com/office/officeart/2005/8/layout/hProcess9"/>
    <dgm:cxn modelId="{EC945BC8-D665-5941-AD2A-6743F157901D}" type="presOf" srcId="{87EB5384-A8F8-574A-A757-71361B0BDEE4}" destId="{B55E01E4-7E67-D44A-8685-EB89E400087E}" srcOrd="0" destOrd="0" presId="urn:microsoft.com/office/officeart/2005/8/layout/hProcess9"/>
    <dgm:cxn modelId="{B11F69DB-38D8-F644-82E9-4427C103B456}" srcId="{84BB9EA3-F3D6-374A-A868-F2B27CFF92A0}" destId="{0E8D704E-EB6C-5E42-B74A-C3AB4341E6D0}" srcOrd="1" destOrd="0" parTransId="{99291800-26C3-6C46-AF40-2FC49C77486B}" sibTransId="{42E4D718-DA6D-C04B-8EF5-9A1AF6A3D7D4}"/>
    <dgm:cxn modelId="{919D53DD-EDBD-974D-9E29-F76E82D46348}" srcId="{84BB9EA3-F3D6-374A-A868-F2B27CFF92A0}" destId="{1AB4DB9D-F633-7E46-978C-112831D3D854}" srcOrd="4" destOrd="0" parTransId="{7DA3E070-AFDD-0B4A-98E1-58FEA632B225}" sibTransId="{16D5389E-9B62-7140-A543-7F3D7B7710D0}"/>
    <dgm:cxn modelId="{4A5A49DE-E23E-714D-A016-8145236BD66B}" srcId="{84BB9EA3-F3D6-374A-A868-F2B27CFF92A0}" destId="{87EB5384-A8F8-574A-A757-71361B0BDEE4}" srcOrd="3" destOrd="0" parTransId="{394D0584-8CA8-D540-9651-2F9E500D57E4}" sibTransId="{92CA4F4A-4D5E-144A-8E9F-5595CE89A728}"/>
    <dgm:cxn modelId="{E361B112-6176-EC4C-A3D2-BF6FFAD55C83}" type="presParOf" srcId="{EE775745-ABF6-284C-AA8C-BED70B1F2057}" destId="{B324B2D1-4D9F-FD46-8A14-34DB5FFDAFBC}" srcOrd="0" destOrd="0" presId="urn:microsoft.com/office/officeart/2005/8/layout/hProcess9"/>
    <dgm:cxn modelId="{06854650-2757-6B4A-AE14-2E4121F85E01}" type="presParOf" srcId="{EE775745-ABF6-284C-AA8C-BED70B1F2057}" destId="{DF65D6A5-3A69-144E-9A1E-5C45AE3AAB4D}" srcOrd="1" destOrd="0" presId="urn:microsoft.com/office/officeart/2005/8/layout/hProcess9"/>
    <dgm:cxn modelId="{E4863304-E598-6B42-AAD2-0FE2D511E425}" type="presParOf" srcId="{DF65D6A5-3A69-144E-9A1E-5C45AE3AAB4D}" destId="{5928AA36-6D44-0A41-936C-59A22EAA33DC}" srcOrd="0" destOrd="0" presId="urn:microsoft.com/office/officeart/2005/8/layout/hProcess9"/>
    <dgm:cxn modelId="{74A1CBBC-A481-D247-80FE-6BEAEF1D0D7A}" type="presParOf" srcId="{DF65D6A5-3A69-144E-9A1E-5C45AE3AAB4D}" destId="{812DA6D4-0CC3-7940-9786-5071982A201D}" srcOrd="1" destOrd="0" presId="urn:microsoft.com/office/officeart/2005/8/layout/hProcess9"/>
    <dgm:cxn modelId="{482F79F3-AB2C-4E4E-B4E7-EF94AE8C3148}" type="presParOf" srcId="{DF65D6A5-3A69-144E-9A1E-5C45AE3AAB4D}" destId="{2A194AAB-8E38-B64A-94B2-8D1E65E552C4}" srcOrd="2" destOrd="0" presId="urn:microsoft.com/office/officeart/2005/8/layout/hProcess9"/>
    <dgm:cxn modelId="{ED4A7404-A4E9-4446-B8CD-47B25B99C5F6}" type="presParOf" srcId="{DF65D6A5-3A69-144E-9A1E-5C45AE3AAB4D}" destId="{82505596-16CE-1546-8931-3EBCF5E89ADE}" srcOrd="3" destOrd="0" presId="urn:microsoft.com/office/officeart/2005/8/layout/hProcess9"/>
    <dgm:cxn modelId="{FE529DEE-2A22-B146-B158-E034E38EF69E}" type="presParOf" srcId="{DF65D6A5-3A69-144E-9A1E-5C45AE3AAB4D}" destId="{FE6B7336-1C8B-DB4A-9BA4-BD82E1DB6CDF}" srcOrd="4" destOrd="0" presId="urn:microsoft.com/office/officeart/2005/8/layout/hProcess9"/>
    <dgm:cxn modelId="{D393EBAD-101F-344E-A476-AC191FCF3BE2}" type="presParOf" srcId="{DF65D6A5-3A69-144E-9A1E-5C45AE3AAB4D}" destId="{A15A2620-C4AD-EE4B-AF43-44F0E99D15D3}" srcOrd="5" destOrd="0" presId="urn:microsoft.com/office/officeart/2005/8/layout/hProcess9"/>
    <dgm:cxn modelId="{0108F954-8223-9E47-A3F3-373A0A27B360}" type="presParOf" srcId="{DF65D6A5-3A69-144E-9A1E-5C45AE3AAB4D}" destId="{B55E01E4-7E67-D44A-8685-EB89E400087E}" srcOrd="6" destOrd="0" presId="urn:microsoft.com/office/officeart/2005/8/layout/hProcess9"/>
    <dgm:cxn modelId="{29FBE25F-32B5-2B4B-96E7-FDB833405A74}" type="presParOf" srcId="{DF65D6A5-3A69-144E-9A1E-5C45AE3AAB4D}" destId="{5C6C8CF7-430A-1545-86BA-A5B13906C5F5}" srcOrd="7" destOrd="0" presId="urn:microsoft.com/office/officeart/2005/8/layout/hProcess9"/>
    <dgm:cxn modelId="{9BD49D65-208A-8743-AA12-635665B9FDA5}" type="presParOf" srcId="{DF65D6A5-3A69-144E-9A1E-5C45AE3AAB4D}" destId="{C3FAB766-96BE-7D4D-B775-4A1AB522759A}"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4B2D1-4D9F-FD46-8A14-34DB5FFDAFBC}">
      <dsp:nvSpPr>
        <dsp:cNvPr id="0" name=""/>
        <dsp:cNvSpPr/>
      </dsp:nvSpPr>
      <dsp:spPr>
        <a:xfrm>
          <a:off x="811529" y="0"/>
          <a:ext cx="9197340" cy="35300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8AA36-6D44-0A41-936C-59A22EAA33DC}">
      <dsp:nvSpPr>
        <dsp:cNvPr id="0" name=""/>
        <dsp:cNvSpPr/>
      </dsp:nvSpPr>
      <dsp:spPr>
        <a:xfrm>
          <a:off x="281" y="1059018"/>
          <a:ext cx="2061469" cy="141202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a:ea typeface="+mn-ea"/>
              <a:cs typeface="+mn-cs"/>
            </a:rPr>
            <a:t>Download Dataset</a:t>
          </a:r>
        </a:p>
      </dsp:txBody>
      <dsp:txXfrm>
        <a:off x="69210" y="1127947"/>
        <a:ext cx="1923611" cy="1274166"/>
      </dsp:txXfrm>
    </dsp:sp>
    <dsp:sp modelId="{2A194AAB-8E38-B64A-94B2-8D1E65E552C4}">
      <dsp:nvSpPr>
        <dsp:cNvPr id="0" name=""/>
        <dsp:cNvSpPr/>
      </dsp:nvSpPr>
      <dsp:spPr>
        <a:xfrm>
          <a:off x="2189873" y="1059018"/>
          <a:ext cx="2061469" cy="14120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Upload data into HDFS</a:t>
          </a:r>
        </a:p>
      </dsp:txBody>
      <dsp:txXfrm>
        <a:off x="2258802" y="1127947"/>
        <a:ext cx="1923611" cy="1274166"/>
      </dsp:txXfrm>
    </dsp:sp>
    <dsp:sp modelId="{FE6B7336-1C8B-DB4A-9BA4-BD82E1DB6CDF}">
      <dsp:nvSpPr>
        <dsp:cNvPr id="0" name=""/>
        <dsp:cNvSpPr/>
      </dsp:nvSpPr>
      <dsp:spPr>
        <a:xfrm>
          <a:off x="4379465" y="1059018"/>
          <a:ext cx="2061469" cy="141202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Trigger Hive Queries</a:t>
          </a:r>
        </a:p>
      </dsp:txBody>
      <dsp:txXfrm>
        <a:off x="4448394" y="1127947"/>
        <a:ext cx="1923611" cy="1274166"/>
      </dsp:txXfrm>
    </dsp:sp>
    <dsp:sp modelId="{B55E01E4-7E67-D44A-8685-EB89E400087E}">
      <dsp:nvSpPr>
        <dsp:cNvPr id="0" name=""/>
        <dsp:cNvSpPr/>
      </dsp:nvSpPr>
      <dsp:spPr>
        <a:xfrm>
          <a:off x="6569057" y="1059018"/>
          <a:ext cx="2061469" cy="14120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Output Visualizations</a:t>
          </a:r>
        </a:p>
      </dsp:txBody>
      <dsp:txXfrm>
        <a:off x="6637986" y="1127947"/>
        <a:ext cx="1923611" cy="1274166"/>
      </dsp:txXfrm>
    </dsp:sp>
    <dsp:sp modelId="{C3FAB766-96BE-7D4D-B775-4A1AB522759A}">
      <dsp:nvSpPr>
        <dsp:cNvPr id="0" name=""/>
        <dsp:cNvSpPr/>
      </dsp:nvSpPr>
      <dsp:spPr>
        <a:xfrm>
          <a:off x="8758649" y="1059018"/>
          <a:ext cx="2061469" cy="1412024"/>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Find Insights</a:t>
          </a:r>
        </a:p>
      </dsp:txBody>
      <dsp:txXfrm>
        <a:off x="8827578" y="1127947"/>
        <a:ext cx="1923611" cy="12741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02T06:04:01.431"/>
    </inkml:context>
    <inkml:brush xml:id="br0">
      <inkml:brushProperty name="width" value="0.35" units="cm"/>
      <inkml:brushProperty name="height" value="0.35" units="cm"/>
    </inkml:brush>
  </inkml:definitions>
  <inkml:trace contextRef="#ctx0" brushRef="#br0">1213 210 24575,'-59'0'0,"3"0"0,-1 0 0,-9 0 0,9 0 0,5 0 0,16 5 0,1-3 0,8 7 0,5-8 0,6 4 0,2-1 0,8 1 0,2 4 0,44-4 0,0-1 0,10-3 0,6-2-492,-5 1 0,2 0 336,23-3 1,5-2-337,0-4 0,1-1 164,-16 1 0,1-2 0,1 1 162,-1 0 0,1 0 1,1 0 165,4-3 0,1 0 0,-4 2 0,11 4 0,-3 0-492,12-6 0,-3 1 351,-28 7 0,-2 1 141,10-5 0,0 1-52,-15 3 0,-3 1 52,30-3 983,-34 7-930,-16 0 930,-36 0 0,-32 13-533,-48-3-450,33 8 0,-4 1-250,-19-4 0,-4-1 250,-5 7 0,-4 2-328,20-6 0,-4-1 0,0 0 0,-3-2 0,-1 0 0,-1 0 36,-4 3 1,0 0 0,-1 0 291,1 0 0,0 0 0,0 0 0,3-2 0,1-1 0,3 0 0,-17 6 0,3-1-492,-3-5 0,6-1 373,28-5 1,3-1 31,-6 1 0,2 1 87,-21 5 983,21-1-398,24-2 398,14-5 0,63-1 0,16-5-959,1-6 1,6-3 66,-3-2 0,1-4-91,11-6 0,-1-2 0,-18 6 0,-1 0-269,11-6 1,-1 0 268,28-9 0,-41 12 0,0 1 0,30-17 0,-13 15 0,-30 3 0,-8 7 0,-14 1 983,-23 5-590,-21 1 435,-30 4-828,-20 0 0,-18 0-494,-3 7 494,17 0 0,31 3 0,1 2 0,-23 3 0,-14 7 0,11-8 0,17-1 0,2 0 0,7-1 0,14 0 0,3-5 0,18 2 494,2-8-494,50-3 0,-15-10 0,40-6 0,-26-5 0,-7 5 0,-1-3 0,-11 10 0,-1-4 0,-10 6 0,-32 4 0,-3 1 0,-29 4 0,9 0 0,-8 0 0,6 5 0,-6 2 0,7 11 0,8 1 0,7-1 0,9-2 0,11-6 0,1 0 0,10 0 0,1-1 0,29-4 0,40-1 0,34-4-492,-26 0 0,11 0 478,2 1 0,9 0 1,-3-3-315,-16-2 0,-2-3 0,4 1 82,-4 1 0,3 1 0,1-1 0,-7-2-82,-1-4 0,-4-2 0,-1-2-164,29-7 0,-1-1 56,-10 4 0,-3 0 436,-15-2 0,-2 1-283,1 3 1,-3 1 282,23-12 280,-33 13 0,-2-1-280,12-10 983,-11 6 0,-27 4 0,-2 6 0,-39 4 0,-22 2-311,-42 11-672,-8 8-458,32-1 1,-2 4 457,10 1 0,-2 1 0,-14 1 0,1 0 0,-21 15 0,24-16 0,0 0 0,-14 9-180,22-9 0,0-1 180,-17 8 0,1 3 0,42-11 0,12-3 0,67-12 0,42-4 0,-23 1 0,9-2-328,0-4 0,8-3 0,-5 0-164,7 3 0,3-2 439,4-5 0,7-4 0,-7 2 53,-2-1 0,-1 0 0,-8 1 0,6 0 0,-8 0 0,0 0 0,-3-1-492,18-3 0,-5 0 361,-33 5 0,-4 1-111,7-1 0,-1 0 242,-11 1 0,-3 1 0,13-2 0,-17 6 983,-22 2 0,-20 5 0,-39 0 0,-20 6-167,-40 17-1191,42-11 0,-1 2 375,-5 9 0,-1 1 0,-5-6 0,1-1-242,13 2 0,2 0 242,-3-7 0,2 0 0,-27 15 0,8-12 0,11 4 0,18-7 0,14-1 983,6 0-616,11-1 152,35-5-519,32-1 0,-5-4 0,8 0-492,20 1 0,5-2 0,9-6 0,4-4 164,-21 2 0,2-2 0,0-1 0,-4-1 0,0-1 0,-2-1-164,21-4 0,-2-1 0,1 1 0,-5 3 111,-22 7 0,-4 0 277,-2-3 1,-3 0 103,34-3 983,-32 8-235,-53 1 235,-37 6 0,-52 21-492,25-12 1,-2 2-184,0 11 1,-1 3-309,-5-3 0,1-2 0,13-3 0,1 0 57,-2 2 1,2-1-58,-18-3 0,1 5 0,18-7 0,15-2 0,14-1 983,24-4-689,20-2-110,26-16-184,12-3 0,7-12 0,1-1 0,-15 8 0,-3 1 0,-22 8 0,-1 0 0,-11 1 0,-1 4 0,-45 7 0,-13 20 0,-17 0 0,-13 13 0,27-10 0,-5 1 0,16-6 0,7 1 0,17-8 0,1 2 0,19-8 0,32-2 0,26-4 0,-15-3 0,6-2-492,8-3 0,1-1 273,2 0 0,-2-1 219,-9-2 0,-1 1-186,2 2 0,-2 2 186,15-7 0,14-1 0,-33 3 0,-4 4 0,-25 3 983,-4 5-572,-18 4-11,-21 8-400,-7 11 0,-25 11 0,13-3 0,-7 6 0,10-12 0,5 4 0,2-12 0,17-2 0,1 0 0,10-5 0,0 5 0,30-4 0,27 2 0,15 1 0,-14-6 0,0-1 0,17 1 0,-23-4 0,1 0 0,26 2 0,8-4 0,-8 4 0,-17-6 0,-13 0 0,-20 5 0,-7-4 0,-12 8 0,-6-4 0,-4 5 0,-9 0 0,-24 7 0,-23-3 0,-23 13 0,30-15 0,1-1 0,-19 11 0,-24 0 0,43-10 0,-19 1 0,30-1 0,3-1 0,13-5 0,5-1 0,9-9 0,35-18 0,7-5 0,17-8 0,0-4 0,-21 15 0,11-7 0,-20 14 0,0 1 0,-7 6 0,-14 5 0,-20 1 0,-21 4 0,-20 0 0,-26 13 0,21-3 0,-28 18 0,22-6 0,-8 0 0,10-2 0,18-8 0,15-5 0,14-2 0,16-5 0,33-12 0,7-2 0,31-13 0,4-7 0,1 5 0,7-6 0,-9 14 0,-15 2 0,-10 7 0,-16 1 0,-11 5 0,-14 1 0,-54 5 0,8 6 0,-46 7 0,38 7 0,-14 1 0,21-4 0,-5-4 0,21-2 0,2-5 0,19-1 0,45-22 0,-7 2 0,40-15 0,-39 12 0,8 1 0,-21 7 0,2-1 0,-10 6 0,-1 0 0,-32 5 0,4 0 0,-22 5 0,19-4 0,2 9 0,9-9 0,-4 8 0,6-8 0,3 3 0,2-4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02T06:16:35.146"/>
    </inkml:context>
    <inkml:brush xml:id="br0">
      <inkml:brushProperty name="width" value="0.35" units="cm"/>
      <inkml:brushProperty name="height" value="0.35" units="cm"/>
    </inkml:brush>
  </inkml:definitions>
  <inkml:trace contextRef="#ctx0" brushRef="#br0">261 24 24575,'125'0'0,"-50"0"0,0 0 0,-13 0 0,5 0-328,17 0 0,12 0 0,-4 0 0,-24 0 0,-3 0 0,6 0 82,7 0 0,9 0 0,-1 0 0,-7 0-82,-5 0 0,-5 0 0,1 0 0,11 0 0,2 0 0,-7 0-164,-4 0 0,-1 0 0,25 0 0,0 0 416,-19 0 1,-2 0 346,2 0 0,-1 0-271,-7 0 0,-4 0 0,32 0 0,-39 0 983,14 0 0,-46 0 0,11 0 0,-23 0 0,-4 0 0,-59 15-384,0-5-599,-25 7 0,-12 1-492,8-4 0,-4 0 164,4-1 0,-6 1 0,0 0 0,0 3 0,0 1 0,-2-1 82,12-5 0,-2-1 0,-1 0 0,4 2-82,-9 3 0,3 1 0,-3 0 82,8-3 0,-4-1 0,0 1 0,4 0-82,-9 3 0,3 0 0,2 1 0,4-1 0,0 0 0,0 0 0,-4 0 0,0 0 0,2-1-164,-16 4 0,3-1 231,11-4 1,3-1 751,4 1 1,11-2 491,16-6 0,17 3 0,11-9 0,57 4 0,27-5-492,-4 0 1,9 0-511,-4 0 1,6 0-1,0 0 19,0 0 0,1 0 0,5 0-246,-2 0 0,5 0 0,2 1 0,-2-2 0,-2-1 0,0-1 0,0-1 0,-3 2-82,12 1 0,-3 1 0,2-2 82,-10-2 0,2-1 0,-1-1 0,-5 1-82,-2 0 0,-4 2 0,3-1 0,20 0 0,4 0 0,-8-1-164,-3 0 0,-4 1 406,15 4 0,-7 0 86,7 0 491,-28 0 1,-1 0 491,9 0 0,-9 0 0,-47 0 0,-6 4 0,-14-3 0,-35 4 0,-10-5 0,-40 0 0,-5 0-1202,41-3 1,-4-1 218,-12-1 0,-3 0 0,-7-4 0,-2 1-492,-10 2 0,-3 2 0,2-1 0,0 1 476,-8 4 0,5 0 16,29 0 0,1 0-345,-17 0 1,3 0 344,-10 0 0,-7 0 0,31 0 983,18 0-932,19 0 932,19 0 0,41 0-909,45-7-74,-23 2 0,6 0-492,20-4 0,3 0 98,7-1 1,2 1 393,-27 2 0,2 1 0,1-1 0,-2 1 0,1-1 0,1 1-328,3-1 0,2 0 0,-3 1 0,-5-1 0,-1 0 0,0 1 117,4 2 0,0 0 1,-5 1-230,0-2 0,-2 1 440,11 0 0,-5 1-101,3 1 101,22-5 983,-44 7 0,-3 0 0,-27 0 0,-2 0 0,-16-4 0,-1-2-711,-29-8-272,-11 1 0,-27-11 0,-5 9 0,-18-13-885,-5 5 885,36 10 0,0 2 0,-36-5 0,38 8 0,1 2 0,-29-2 0,0-1 0,21 3 0,24 6 0,14 0 0,20 0 0,39 0 0,40 0 0,-23 0 0,5 0-492,18-4 0,3-1 412,1 5 1,1-2 79,9-5 0,5-3 0,-7 4 0,6 0 0,-9 0 0,-7-3 0,-3-1 0,0 2 0,3-1 0,-11 1-229,13-7 229,8 1 0,-28 6 0,-17-3 0,-17 10 0,-11-4 983,-10 5 0,-55 0-692,16 0-291,-54 0 0,34 6 0,-15 8 0,8 6 0,9 5 0,9-1 0,14-7 0,6-1 0,7-6 0,5-1 0,5 1 0,1-1 0,4 0 0,0 1 0,4-1 0,27 3 0,11-1 0,35 3 0,-8-6 0,16-2 0,-6-6 0,8 0 0,-8 0 0,-10 0 0,-18 0 0,-16 0 0,-8 0 0,-11 0 0,-5 4 0,-60 9 0,-3 6 0,-5-4 0,-8 0-492,4 4 0,-2 2 72,-15 1 1,-4 2-73,-11 8 0,-3 1 0,0-4 0,2 0 232,13-1 1,6-1-203,16-7 0,2-1 462,-2 1 0,3-1-36,-14 10 36,-24 3 983,55-14-480,23-8 480,16-5 0,40-1-381,33-11-602,-19 0 0,5-3-195,12-6 0,2-2 195,1 0 0,0-1 0,6-7 0,-1 1 0,-6 6 0,1 1 0,14-6 0,-2 0 0,-20 7 0,-3 1 0,10 0 0,-5 1 45,13-7-45,-28 15 0,-6-5 0,-22 6 0,3-1 0,-13 3 983,-52 4-405,0 0-578,-62 0 0,8 0-492,27-1 0,-3 2 262,3 2 0,2 1 230,4-1 0,0 2-203,-1 2 1,3 2 202,-17 10 0,-6-3 0,28 2 0,15-6 0,14-6 983,12 3-553,43-8-430,25 3 0,-6-3 0,5-2-124,10-2 1,0-2 123,-13 2 0,-1-2 0,11-5 0,-1-3 0,28-10 0,-34 8 0,-1 1 0,21-8 0,-11 4 0,-45 7 0,-10 1 0,-11 1 0,-23 3 0,-26 2 0,-32 4 0,28 0 0,-4 0-492,-9 0 0,-3 0 488,-11 0 0,0 0 4,19 0 0,0 0-366,-15 0 0,2 0 366,-10 0-134,-15 0 134,30 0 0,18 0 0,20 0 983,27 0-368,42 0-615,33 0 0,28 0 0,-8 0 0,4-13 0,-16 4 791,0-18-791,-18 12 152,-12-3-152,-21 7 0,-6 5 0,-13-3 0,-68 8 0,-6-3 0,4 3 0,-2 2 0,-28-1 0,-4 0 0,16 0 0,8 0 0,4 0 0,29 0 0,0 0 0,33 0 0,-3 0 0,34 0 0,-13 0 0,5-8 0,-14 6 0,-4-5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02T07:58:47.922"/>
    </inkml:context>
    <inkml:brush xml:id="br0">
      <inkml:brushProperty name="width" value="0.35" units="cm"/>
      <inkml:brushProperty name="height" value="0.35" units="cm"/>
      <inkml:brushProperty name="color" value="#FFFFFF"/>
    </inkml:brush>
  </inkml:definitions>
  <inkml:trace contextRef="#ctx0" brushRef="#br0">1 1 24575,'54'0'0,"-14"0"0,10 0 0,-18 0 0,-8 0 0,5 0 0,-13 0 0,6 0 0,-8 0 0,-6 0 0,-1 0 0</inkml:trace>
  <inkml:trace contextRef="#ctx0" brushRef="#br0" timeOffset="8522">510 50 24575,'78'8'0,"18"-3"0,-16-5-492,-16 0 0,1 0-466,32 0 958,-27 0 0,0 0 0,-17 0 0,0 0 0,13 0 0,0 0 0,-11 0 0,-4 0 0,16 0 0,-34 0 0</inkml:trace>
  <inkml:trace contextRef="#ctx0" brushRef="#br0" timeOffset="16105">2256 2 24575,'-24'0'0,"2"0"0,13 0 0,-1 0 0,1 0 0,0 0 0,-1 0 0,0 0 0,-4 0 0,3 0 0,-9 0 0,9 0 0,-4 0 0,6 0 0,-1 0 0,1 0 0,0 0 0,0 0 0,0 0 0,-1 0 0,0 5 0,1-4 0,-1 3 0,1-4 0,0 0 0,0 0 0,0 0 0,-1 4 0,1-3 0,-1 3 0,1-4 0,-1 4 0,-4-3 0,3 3 0,-3 0 0,5-3 0,0 3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11/21/18</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82595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5357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11/21/18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5410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11/21/18</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41444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11/21/18</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1603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57768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0126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69717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11/21/18</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734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373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11/21/18</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5782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3041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0231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093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2620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1073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3544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11/21/18</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2181297"/>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commons.wikimedia.org/wiki/File:Bluefin_Labs_-_TV_Genome_Visualization.png" TargetMode="External"/><Relationship Id="rId7" Type="http://schemas.openxmlformats.org/officeDocument/2006/relationships/customXml" Target="../ink/ink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2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drzreflects.blogspot.com/2012/07/professional-development-meme-2012.html"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aesthetecurator.com/" TargetMode="Externa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Big_data" TargetMode="External"/><Relationship Id="rId2" Type="http://schemas.openxmlformats.org/officeDocument/2006/relationships/hyperlink" Target="https://aesthetecurator.com/" TargetMode="External"/><Relationship Id="rId1" Type="http://schemas.openxmlformats.org/officeDocument/2006/relationships/slideLayout" Target="../slideLayouts/slideLayout2.xml"/><Relationship Id="rId6" Type="http://schemas.openxmlformats.org/officeDocument/2006/relationships/hyperlink" Target="https://s3.amazonaws.com/" TargetMode="External"/><Relationship Id="rId5" Type="http://schemas.openxmlformats.org/officeDocument/2006/relationships/hyperlink" Target="https://github.com/" TargetMode="External"/><Relationship Id="rId4" Type="http://schemas.openxmlformats.org/officeDocument/2006/relationships/hyperlink" Target="https://www.bernardmarr.com/"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getwallpapers.com/collection/thank-you-wallpaper"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s3.amazonaws.com/hipicdatasets/dictionary.tsv"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diagramLayout" Target="../diagrams/layout1.xml"/><Relationship Id="rId7" Type="http://schemas.openxmlformats.org/officeDocument/2006/relationships/image" Target="../media/image11.emf"/><Relationship Id="rId12"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diagramQuickStyle" Target="../diagrams/quickStyle1.xml"/><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D011D-A0D0-E54B-AA73-A8EE318BDC16}"/>
              </a:ext>
            </a:extLst>
          </p:cNvPr>
          <p:cNvSpPr>
            <a:spLocks noGrp="1"/>
          </p:cNvSpPr>
          <p:nvPr>
            <p:ph type="ctrTitle"/>
          </p:nvPr>
        </p:nvSpPr>
        <p:spPr>
          <a:xfrm>
            <a:off x="665922" y="987287"/>
            <a:ext cx="3548269" cy="4697896"/>
          </a:xfrm>
          <a:scene3d>
            <a:camera prst="orthographicFront"/>
            <a:lightRig rig="sunset" dir="t">
              <a:rot lat="0" lon="0" rev="7200000"/>
            </a:lightRig>
          </a:scene3d>
        </p:spPr>
        <p:txBody>
          <a:bodyPr vert="horz" lIns="91440" tIns="45720" rIns="91440" bIns="45720" rtlCol="0" anchor="ctr">
            <a:normAutofit/>
          </a:bodyPr>
          <a:lstStyle/>
          <a:p>
            <a:pPr algn="r"/>
            <a:r>
              <a:rPr lang="en-US" sz="3600" dirty="0"/>
              <a:t> </a:t>
            </a:r>
            <a:r>
              <a:rPr lang="en-US" sz="3600" b="1" dirty="0">
                <a:solidFill>
                  <a:srgbClr val="00B0F0"/>
                </a:solidFill>
                <a:latin typeface="Comic Sans MS" panose="030F0902030302020204" pitchFamily="66" charset="0"/>
              </a:rPr>
              <a:t>Amazon</a:t>
            </a:r>
            <a:r>
              <a:rPr lang="en-US" sz="3600" b="1" dirty="0">
                <a:latin typeface="Comic Sans MS" panose="030F0902030302020204" pitchFamily="66" charset="0"/>
              </a:rPr>
              <a:t> </a:t>
            </a:r>
            <a:r>
              <a:rPr lang="en-US" sz="3600" b="1" dirty="0">
                <a:solidFill>
                  <a:schemeClr val="accent1"/>
                </a:solidFill>
                <a:latin typeface="Comic Sans MS" panose="030F0902030302020204" pitchFamily="66" charset="0"/>
              </a:rPr>
              <a:t>Product</a:t>
            </a:r>
            <a:br>
              <a:rPr lang="en-US" sz="3600" b="1" dirty="0">
                <a:solidFill>
                  <a:schemeClr val="accent1"/>
                </a:solidFill>
                <a:latin typeface="Comic Sans MS" panose="030F0902030302020204" pitchFamily="66" charset="0"/>
              </a:rPr>
            </a:br>
            <a:r>
              <a:rPr lang="en-US" sz="3600" b="1" dirty="0">
                <a:solidFill>
                  <a:srgbClr val="00B0F0"/>
                </a:solidFill>
                <a:latin typeface="Comic Sans MS" panose="030F0902030302020204" pitchFamily="66" charset="0"/>
              </a:rPr>
              <a:t>review</a:t>
            </a:r>
            <a:br>
              <a:rPr lang="en-US" sz="3600" b="1" dirty="0">
                <a:solidFill>
                  <a:schemeClr val="accent1"/>
                </a:solidFill>
                <a:latin typeface="Comic Sans MS" panose="030F0902030302020204" pitchFamily="66" charset="0"/>
              </a:rPr>
            </a:br>
            <a:r>
              <a:rPr lang="en-US" sz="3600" b="1" dirty="0">
                <a:latin typeface="Comic Sans MS" panose="030F0902030302020204" pitchFamily="66" charset="0"/>
              </a:rPr>
              <a:t> </a:t>
            </a:r>
            <a:r>
              <a:rPr lang="en-US" sz="3600" b="1" dirty="0">
                <a:solidFill>
                  <a:srgbClr val="FF0000"/>
                </a:solidFill>
                <a:latin typeface="Comic Sans MS" panose="030F0902030302020204" pitchFamily="66" charset="0"/>
              </a:rPr>
              <a:t>Data</a:t>
            </a:r>
            <a:r>
              <a:rPr lang="en-US" sz="3600" b="1" dirty="0">
                <a:latin typeface="Comic Sans MS" panose="030F0902030302020204" pitchFamily="66" charset="0"/>
              </a:rPr>
              <a:t> </a:t>
            </a:r>
            <a:r>
              <a:rPr lang="en-US" sz="3600" b="1" dirty="0">
                <a:solidFill>
                  <a:srgbClr val="00B0F0"/>
                </a:solidFill>
                <a:latin typeface="Comic Sans MS" panose="030F0902030302020204" pitchFamily="66" charset="0"/>
              </a:rPr>
              <a:t>Analysis</a:t>
            </a:r>
          </a:p>
        </p:txBody>
      </p:sp>
      <p:sp>
        <p:nvSpPr>
          <p:cNvPr id="3" name="Subtitle 2">
            <a:extLst>
              <a:ext uri="{FF2B5EF4-FFF2-40B4-BE49-F238E27FC236}">
                <a16:creationId xmlns:a16="http://schemas.microsoft.com/office/drawing/2014/main" id="{C93AEE1C-6890-094C-9520-FDE34C80363E}"/>
              </a:ext>
            </a:extLst>
          </p:cNvPr>
          <p:cNvSpPr>
            <a:spLocks noGrp="1"/>
          </p:cNvSpPr>
          <p:nvPr>
            <p:ph type="subTitle" idx="1"/>
          </p:nvPr>
        </p:nvSpPr>
        <p:spPr>
          <a:xfrm>
            <a:off x="5869915" y="987287"/>
            <a:ext cx="6322086" cy="5870713"/>
          </a:xfrm>
        </p:spPr>
        <p:txBody>
          <a:bodyPr vert="horz" lIns="91440" tIns="45720" rIns="91440" bIns="45720" rtlCol="0" anchor="ctr">
            <a:normAutofit fontScale="92500" lnSpcReduction="10000"/>
          </a:bodyPr>
          <a:lstStyle/>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a:lnSpc>
                <a:spcPct val="100000"/>
              </a:lnSpc>
            </a:pPr>
            <a:r>
              <a:rPr lang="en-US" sz="2200" b="1" dirty="0">
                <a:solidFill>
                  <a:schemeClr val="accent4"/>
                </a:solidFill>
                <a:highlight>
                  <a:srgbClr val="000000"/>
                </a:highlight>
                <a:latin typeface="Comic Sans MS" panose="030F0902030302020204" pitchFamily="66" charset="0"/>
              </a:rPr>
              <a:t>Jaydeep J </a:t>
            </a:r>
            <a:r>
              <a:rPr lang="en-US" sz="2200" b="1" dirty="0" err="1">
                <a:solidFill>
                  <a:schemeClr val="accent4"/>
                </a:solidFill>
                <a:highlight>
                  <a:srgbClr val="000000"/>
                </a:highlight>
                <a:latin typeface="Comic Sans MS" panose="030F0902030302020204" pitchFamily="66" charset="0"/>
              </a:rPr>
              <a:t>Chopde</a:t>
            </a:r>
            <a:r>
              <a:rPr lang="en-US" sz="2200" b="1" dirty="0">
                <a:solidFill>
                  <a:schemeClr val="accent4"/>
                </a:solidFill>
                <a:highlight>
                  <a:srgbClr val="000000"/>
                </a:highlight>
                <a:latin typeface="Comic Sans MS" panose="030F0902030302020204" pitchFamily="66" charset="0"/>
              </a:rPr>
              <a:t>                        </a:t>
            </a:r>
          </a:p>
          <a:p>
            <a:pPr>
              <a:lnSpc>
                <a:spcPct val="100000"/>
              </a:lnSpc>
            </a:pPr>
            <a:r>
              <a:rPr lang="en-US" sz="2200" b="1" dirty="0" err="1">
                <a:solidFill>
                  <a:schemeClr val="accent4"/>
                </a:solidFill>
                <a:highlight>
                  <a:srgbClr val="000000"/>
                </a:highlight>
                <a:latin typeface="Comic Sans MS" panose="030F0902030302020204" pitchFamily="66" charset="0"/>
              </a:rPr>
              <a:t>Maitri</a:t>
            </a:r>
            <a:r>
              <a:rPr lang="en-US" sz="2200" b="1" dirty="0">
                <a:solidFill>
                  <a:schemeClr val="accent4"/>
                </a:solidFill>
                <a:highlight>
                  <a:srgbClr val="000000"/>
                </a:highlight>
                <a:latin typeface="Comic Sans MS" panose="030F0902030302020204" pitchFamily="66" charset="0"/>
              </a:rPr>
              <a:t> S Shah</a:t>
            </a:r>
          </a:p>
          <a:p>
            <a:pPr>
              <a:lnSpc>
                <a:spcPct val="100000"/>
              </a:lnSpc>
            </a:pPr>
            <a:r>
              <a:rPr lang="en-US" sz="2200" b="1" dirty="0">
                <a:solidFill>
                  <a:schemeClr val="accent4"/>
                </a:solidFill>
                <a:highlight>
                  <a:srgbClr val="000000"/>
                </a:highlight>
                <a:latin typeface="Comic Sans MS" panose="030F0902030302020204" pitchFamily="66" charset="0"/>
              </a:rPr>
              <a:t>Monika Mishra                                 </a:t>
            </a:r>
          </a:p>
          <a:p>
            <a:pPr>
              <a:lnSpc>
                <a:spcPct val="100000"/>
              </a:lnSpc>
            </a:pPr>
            <a:r>
              <a:rPr lang="en-US" sz="2200" b="1" dirty="0" err="1">
                <a:solidFill>
                  <a:schemeClr val="accent4"/>
                </a:solidFill>
                <a:highlight>
                  <a:srgbClr val="000000"/>
                </a:highlight>
                <a:latin typeface="Comic Sans MS" panose="030F0902030302020204" pitchFamily="66" charset="0"/>
              </a:rPr>
              <a:t>Pankti</a:t>
            </a:r>
            <a:r>
              <a:rPr lang="en-US" sz="2200" b="1" dirty="0">
                <a:solidFill>
                  <a:schemeClr val="accent4"/>
                </a:solidFill>
                <a:highlight>
                  <a:srgbClr val="000000"/>
                </a:highlight>
                <a:latin typeface="Comic Sans MS" panose="030F0902030302020204" pitchFamily="66" charset="0"/>
              </a:rPr>
              <a:t> N Parikh</a:t>
            </a:r>
          </a:p>
          <a:p>
            <a:pPr>
              <a:lnSpc>
                <a:spcPct val="100000"/>
              </a:lnSpc>
            </a:pPr>
            <a:r>
              <a:rPr lang="en-US" sz="2200" b="1" dirty="0" err="1">
                <a:solidFill>
                  <a:schemeClr val="accent4"/>
                </a:solidFill>
                <a:highlight>
                  <a:srgbClr val="000000"/>
                </a:highlight>
                <a:latin typeface="Comic Sans MS" panose="030F0902030302020204" pitchFamily="66" charset="0"/>
              </a:rPr>
              <a:t>Rakshith</a:t>
            </a:r>
            <a:r>
              <a:rPr lang="en-US" sz="2200" b="1" dirty="0">
                <a:solidFill>
                  <a:schemeClr val="accent4"/>
                </a:solidFill>
                <a:highlight>
                  <a:srgbClr val="000000"/>
                </a:highlight>
                <a:latin typeface="Comic Sans MS" panose="030F0902030302020204" pitchFamily="66" charset="0"/>
              </a:rPr>
              <a:t> Chandan </a:t>
            </a:r>
            <a:r>
              <a:rPr lang="en-US" sz="2200" b="1" dirty="0" err="1">
                <a:solidFill>
                  <a:schemeClr val="accent4"/>
                </a:solidFill>
                <a:highlight>
                  <a:srgbClr val="000000"/>
                </a:highlight>
                <a:latin typeface="Comic Sans MS" panose="030F0902030302020204" pitchFamily="66" charset="0"/>
              </a:rPr>
              <a:t>Babu</a:t>
            </a:r>
            <a:endParaRPr lang="en-US" sz="2200" b="1" dirty="0">
              <a:solidFill>
                <a:schemeClr val="accent4"/>
              </a:solidFill>
              <a:highlight>
                <a:srgbClr val="000000"/>
              </a:highlight>
              <a:latin typeface="Comic Sans MS" panose="030F0902030302020204" pitchFamily="66" charset="0"/>
            </a:endParaRPr>
          </a:p>
          <a:p>
            <a:pPr indent="-228600">
              <a:buFont typeface="Arial" panose="020B0604020202020204" pitchFamily="34" charset="0"/>
              <a:buChar char="•"/>
            </a:pPr>
            <a:endParaRPr lang="en-US" sz="2200" b="1" dirty="0">
              <a:solidFill>
                <a:schemeClr val="accent4"/>
              </a:solidFill>
              <a:highlight>
                <a:srgbClr val="000000"/>
              </a:highlight>
            </a:endParaRPr>
          </a:p>
          <a:p>
            <a:r>
              <a:rPr lang="en-US" sz="2200" b="1" dirty="0">
                <a:solidFill>
                  <a:srgbClr val="FFFC00"/>
                </a:solidFill>
                <a:highlight>
                  <a:srgbClr val="000000"/>
                </a:highlight>
                <a:latin typeface="Comic Sans MS" panose="030F0902030302020204" pitchFamily="66" charset="0"/>
              </a:rPr>
              <a:t>Under the guidance of  </a:t>
            </a:r>
            <a:r>
              <a:rPr lang="en-US" sz="2600" b="1" dirty="0">
                <a:solidFill>
                  <a:srgbClr val="FF40FF"/>
                </a:solidFill>
                <a:highlight>
                  <a:srgbClr val="000000"/>
                </a:highlight>
                <a:latin typeface="Comic Sans MS" panose="030F0902030302020204" pitchFamily="66" charset="0"/>
              </a:rPr>
              <a:t>Dr. </a:t>
            </a:r>
            <a:r>
              <a:rPr lang="en-US" sz="2600" b="1" dirty="0" err="1">
                <a:solidFill>
                  <a:srgbClr val="FF40FF"/>
                </a:solidFill>
                <a:highlight>
                  <a:srgbClr val="000000"/>
                </a:highlight>
                <a:latin typeface="Comic Sans MS" panose="030F0902030302020204" pitchFamily="66" charset="0"/>
              </a:rPr>
              <a:t>Jongwook</a:t>
            </a:r>
            <a:r>
              <a:rPr lang="en-US" sz="2600" b="1" dirty="0">
                <a:solidFill>
                  <a:srgbClr val="FF40FF"/>
                </a:solidFill>
                <a:highlight>
                  <a:srgbClr val="000000"/>
                </a:highlight>
                <a:latin typeface="Comic Sans MS" panose="030F0902030302020204" pitchFamily="66" charset="0"/>
              </a:rPr>
              <a:t> Woo</a:t>
            </a:r>
          </a:p>
          <a:p>
            <a:pPr indent="-228600">
              <a:buFont typeface="Arial" panose="020B0604020202020204" pitchFamily="34" charset="0"/>
              <a:buChar char="•"/>
            </a:pPr>
            <a:endParaRPr lang="en-US" sz="1800" dirty="0"/>
          </a:p>
        </p:txBody>
      </p:sp>
      <p:sp>
        <p:nvSpPr>
          <p:cNvPr id="9" name="TextBox 8">
            <a:extLst>
              <a:ext uri="{FF2B5EF4-FFF2-40B4-BE49-F238E27FC236}">
                <a16:creationId xmlns:a16="http://schemas.microsoft.com/office/drawing/2014/main" id="{E2C2726A-46CF-7943-AFF4-2468A270265B}"/>
              </a:ext>
            </a:extLst>
          </p:cNvPr>
          <p:cNvSpPr txBox="1"/>
          <p:nvPr/>
        </p:nvSpPr>
        <p:spPr>
          <a:xfrm>
            <a:off x="4949687" y="194807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83516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File:Bluefin Labs - TV Genome Visualization.png">
            <a:extLst>
              <a:ext uri="{FF2B5EF4-FFF2-40B4-BE49-F238E27FC236}">
                <a16:creationId xmlns:a16="http://schemas.microsoft.com/office/drawing/2014/main" id="{C44BAB7F-78AB-7B46-891D-5595C78D9F37}"/>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123" t="2028" r="-701" b="-2584"/>
          <a:stretch/>
        </p:blipFill>
        <p:spPr>
          <a:xfrm>
            <a:off x="1285461" y="1483586"/>
            <a:ext cx="9623686" cy="5257800"/>
          </a:xfrm>
          <a:scene3d>
            <a:camera prst="orthographicFront"/>
            <a:lightRig rig="freezing" dir="t"/>
          </a:scene3d>
          <a:sp3d contourW="12700" prstMaterial="metal">
            <a:contourClr>
              <a:schemeClr val="bg1"/>
            </a:contourClr>
          </a:sp3d>
        </p:spPr>
      </p:pic>
      <p:sp>
        <p:nvSpPr>
          <p:cNvPr id="2" name="Title 1">
            <a:extLst>
              <a:ext uri="{FF2B5EF4-FFF2-40B4-BE49-F238E27FC236}">
                <a16:creationId xmlns:a16="http://schemas.microsoft.com/office/drawing/2014/main" id="{79AC1408-1875-1D41-B8FE-A2CE0F32D034}"/>
              </a:ext>
            </a:extLst>
          </p:cNvPr>
          <p:cNvSpPr>
            <a:spLocks noGrp="1"/>
          </p:cNvSpPr>
          <p:nvPr>
            <p:ph type="title"/>
          </p:nvPr>
        </p:nvSpPr>
        <p:spPr>
          <a:xfrm>
            <a:off x="1282853" y="1290529"/>
            <a:ext cx="9371895" cy="1128236"/>
          </a:xfrm>
        </p:spPr>
        <p:txBody>
          <a:bodyPr wrap="none">
            <a:noAutofit/>
          </a:bodyPr>
          <a:lstStyle/>
          <a:p>
            <a:pPr algn="ctr"/>
            <a:r>
              <a:rPr lang="en-US" sz="6000" b="1" dirty="0">
                <a:solidFill>
                  <a:srgbClr val="FF2AFE"/>
                </a:solidFill>
                <a:highlight>
                  <a:srgbClr val="000000"/>
                </a:highlight>
                <a:latin typeface="Comic Sans MS" panose="030F0902030302020204" pitchFamily="66" charset="0"/>
              </a:rPr>
              <a:t>v</a:t>
            </a:r>
            <a:r>
              <a:rPr lang="en-US" sz="6000" b="1" dirty="0">
                <a:solidFill>
                  <a:srgbClr val="FFFF00"/>
                </a:solidFill>
                <a:highlight>
                  <a:srgbClr val="000000"/>
                </a:highlight>
                <a:latin typeface="Comic Sans MS" panose="030F0902030302020204" pitchFamily="66" charset="0"/>
              </a:rPr>
              <a:t>i</a:t>
            </a:r>
            <a:r>
              <a:rPr lang="en-US" sz="6000" b="1" dirty="0">
                <a:solidFill>
                  <a:schemeClr val="accent1"/>
                </a:solidFill>
                <a:highlight>
                  <a:srgbClr val="000000"/>
                </a:highlight>
                <a:latin typeface="Comic Sans MS" panose="030F0902030302020204" pitchFamily="66" charset="0"/>
              </a:rPr>
              <a:t>s</a:t>
            </a:r>
            <a:r>
              <a:rPr lang="en-US" sz="6000" b="1" dirty="0">
                <a:solidFill>
                  <a:schemeClr val="accent5">
                    <a:lumMod val="75000"/>
                  </a:schemeClr>
                </a:solidFill>
                <a:highlight>
                  <a:srgbClr val="000000"/>
                </a:highlight>
                <a:latin typeface="Comic Sans MS" panose="030F0902030302020204" pitchFamily="66" charset="0"/>
              </a:rPr>
              <a:t>u</a:t>
            </a:r>
            <a:r>
              <a:rPr lang="en-US" sz="6000" b="1" dirty="0">
                <a:solidFill>
                  <a:srgbClr val="7030A0"/>
                </a:solidFill>
                <a:highlight>
                  <a:srgbClr val="000000"/>
                </a:highlight>
                <a:latin typeface="Comic Sans MS" panose="030F0902030302020204" pitchFamily="66" charset="0"/>
              </a:rPr>
              <a:t>a</a:t>
            </a:r>
            <a:r>
              <a:rPr lang="en-US" sz="6000" b="1" dirty="0">
                <a:solidFill>
                  <a:schemeClr val="accent5">
                    <a:lumMod val="60000"/>
                    <a:lumOff val="40000"/>
                  </a:schemeClr>
                </a:solidFill>
                <a:highlight>
                  <a:srgbClr val="000000"/>
                </a:highlight>
                <a:latin typeface="Comic Sans MS" panose="030F0902030302020204" pitchFamily="66" charset="0"/>
              </a:rPr>
              <a:t>l</a:t>
            </a:r>
            <a:r>
              <a:rPr lang="en-US" sz="6000" b="1" dirty="0">
                <a:solidFill>
                  <a:srgbClr val="4A59FF"/>
                </a:solidFill>
                <a:highlight>
                  <a:srgbClr val="000000"/>
                </a:highlight>
                <a:latin typeface="Comic Sans MS" panose="030F0902030302020204" pitchFamily="66" charset="0"/>
              </a:rPr>
              <a:t>i</a:t>
            </a:r>
            <a:r>
              <a:rPr lang="en-US" sz="6000" b="1" dirty="0">
                <a:solidFill>
                  <a:srgbClr val="D0EC00"/>
                </a:solidFill>
                <a:highlight>
                  <a:srgbClr val="000000"/>
                </a:highlight>
                <a:latin typeface="Comic Sans MS" panose="030F0902030302020204" pitchFamily="66" charset="0"/>
              </a:rPr>
              <a:t>z</a:t>
            </a:r>
            <a:r>
              <a:rPr lang="en-US" sz="6000" b="1" dirty="0">
                <a:solidFill>
                  <a:srgbClr val="FC1F00"/>
                </a:solidFill>
                <a:highlight>
                  <a:srgbClr val="000000"/>
                </a:highlight>
                <a:latin typeface="Comic Sans MS" panose="030F0902030302020204" pitchFamily="66" charset="0"/>
              </a:rPr>
              <a:t>a</a:t>
            </a:r>
            <a:r>
              <a:rPr lang="en-US" sz="6000" b="1" dirty="0">
                <a:solidFill>
                  <a:srgbClr val="0CD03C"/>
                </a:solidFill>
                <a:highlight>
                  <a:srgbClr val="000000"/>
                </a:highlight>
                <a:latin typeface="Comic Sans MS" panose="030F0902030302020204" pitchFamily="66" charset="0"/>
              </a:rPr>
              <a:t>t</a:t>
            </a:r>
            <a:r>
              <a:rPr lang="en-US" sz="6000" b="1" dirty="0">
                <a:solidFill>
                  <a:srgbClr val="FEEA00"/>
                </a:solidFill>
                <a:highlight>
                  <a:srgbClr val="000000"/>
                </a:highlight>
                <a:latin typeface="Comic Sans MS" panose="030F0902030302020204" pitchFamily="66" charset="0"/>
              </a:rPr>
              <a:t>i</a:t>
            </a:r>
            <a:r>
              <a:rPr lang="en-US" sz="6000" b="1" dirty="0">
                <a:solidFill>
                  <a:srgbClr val="945200"/>
                </a:solidFill>
                <a:highlight>
                  <a:srgbClr val="000000"/>
                </a:highlight>
                <a:latin typeface="Comic Sans MS" panose="030F0902030302020204" pitchFamily="66" charset="0"/>
              </a:rPr>
              <a:t>o</a:t>
            </a:r>
            <a:r>
              <a:rPr lang="en-US" sz="6000" b="1" dirty="0">
                <a:solidFill>
                  <a:srgbClr val="00B0F0"/>
                </a:solidFill>
                <a:highlight>
                  <a:srgbClr val="000000"/>
                </a:highlight>
                <a:latin typeface="Comic Sans MS" panose="030F0902030302020204" pitchFamily="66" charset="0"/>
              </a:rPr>
              <a:t>n</a:t>
            </a:r>
            <a:r>
              <a:rPr lang="en-US" sz="6000" b="1" dirty="0">
                <a:solidFill>
                  <a:srgbClr val="4E8F00"/>
                </a:solidFill>
                <a:highlight>
                  <a:srgbClr val="000000"/>
                </a:highlight>
                <a:latin typeface="Comic Sans MS" panose="030F0902030302020204" pitchFamily="66" charset="0"/>
              </a:rPr>
              <a:t>s</a:t>
            </a:r>
          </a:p>
        </p:txBody>
      </p:sp>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EA89F675-401F-B547-91E2-DDCB3C1B99A2}"/>
                  </a:ext>
                </a:extLst>
              </p14:cNvPr>
              <p14:cNvContentPartPr/>
              <p14:nvPr/>
            </p14:nvContentPartPr>
            <p14:xfrm>
              <a:off x="9445080" y="6166148"/>
              <a:ext cx="1735920" cy="324360"/>
            </p14:xfrm>
          </p:contentPart>
        </mc:Choice>
        <mc:Fallback xmlns="">
          <p:pic>
            <p:nvPicPr>
              <p:cNvPr id="4" name="Ink 3">
                <a:extLst>
                  <a:ext uri="{FF2B5EF4-FFF2-40B4-BE49-F238E27FC236}">
                    <a16:creationId xmlns:a16="http://schemas.microsoft.com/office/drawing/2014/main" id="{EA89F675-401F-B547-91E2-DDCB3C1B99A2}"/>
                  </a:ext>
                </a:extLst>
              </p:cNvPr>
              <p:cNvPicPr/>
              <p:nvPr/>
            </p:nvPicPr>
            <p:blipFill>
              <a:blip r:embed="rId6"/>
              <a:stretch>
                <a:fillRect/>
              </a:stretch>
            </p:blipFill>
            <p:spPr>
              <a:xfrm>
                <a:off x="9382440" y="6103508"/>
                <a:ext cx="18615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51157DB6-69B9-4B48-9EF3-A8DA0E00611F}"/>
                  </a:ext>
                </a:extLst>
              </p14:cNvPr>
              <p14:cNvContentPartPr/>
              <p14:nvPr/>
            </p14:nvContentPartPr>
            <p14:xfrm>
              <a:off x="9568920" y="6273428"/>
              <a:ext cx="1720440" cy="268560"/>
            </p14:xfrm>
          </p:contentPart>
        </mc:Choice>
        <mc:Fallback xmlns="">
          <p:pic>
            <p:nvPicPr>
              <p:cNvPr id="5" name="Ink 4">
                <a:extLst>
                  <a:ext uri="{FF2B5EF4-FFF2-40B4-BE49-F238E27FC236}">
                    <a16:creationId xmlns:a16="http://schemas.microsoft.com/office/drawing/2014/main" id="{51157DB6-69B9-4B48-9EF3-A8DA0E00611F}"/>
                  </a:ext>
                </a:extLst>
              </p:cNvPr>
              <p:cNvPicPr/>
              <p:nvPr/>
            </p:nvPicPr>
            <p:blipFill>
              <a:blip r:embed="rId8"/>
              <a:stretch>
                <a:fillRect/>
              </a:stretch>
            </p:blipFill>
            <p:spPr>
              <a:xfrm>
                <a:off x="9505920" y="6210788"/>
                <a:ext cx="1846080" cy="394200"/>
              </a:xfrm>
              <a:prstGeom prst="rect">
                <a:avLst/>
              </a:prstGeom>
            </p:spPr>
          </p:pic>
        </mc:Fallback>
      </mc:AlternateContent>
    </p:spTree>
    <p:extLst>
      <p:ext uri="{BB962C8B-B14F-4D97-AF65-F5344CB8AC3E}">
        <p14:creationId xmlns:p14="http://schemas.microsoft.com/office/powerpoint/2010/main" val="428360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80FD-72E7-F141-ADF2-CB6DC430A775}"/>
              </a:ext>
            </a:extLst>
          </p:cNvPr>
          <p:cNvSpPr>
            <a:spLocks noGrp="1"/>
          </p:cNvSpPr>
          <p:nvPr>
            <p:ph type="title"/>
          </p:nvPr>
        </p:nvSpPr>
        <p:spPr>
          <a:xfrm>
            <a:off x="1126435" y="764373"/>
            <a:ext cx="10379765" cy="1293028"/>
          </a:xfrm>
        </p:spPr>
        <p:txBody>
          <a:bodyPr>
            <a:normAutofit/>
          </a:bodyPr>
          <a:lstStyle/>
          <a:p>
            <a:pPr algn="ctr"/>
            <a:r>
              <a:rPr lang="en-US" sz="2200" b="1" dirty="0">
                <a:solidFill>
                  <a:srgbClr val="FF385B"/>
                </a:solidFill>
                <a:highlight>
                  <a:srgbClr val="000000"/>
                </a:highlight>
              </a:rPr>
              <a:t>Distribution of overall ratings </a:t>
            </a:r>
            <a:r>
              <a:rPr lang="en-US" sz="2200" b="1" dirty="0" err="1">
                <a:solidFill>
                  <a:srgbClr val="FF385B"/>
                </a:solidFill>
                <a:highlight>
                  <a:srgbClr val="000000"/>
                </a:highlight>
              </a:rPr>
              <a:t>oF</a:t>
            </a:r>
            <a:r>
              <a:rPr lang="en-US" sz="2200" b="1" dirty="0">
                <a:solidFill>
                  <a:srgbClr val="FF385B"/>
                </a:solidFill>
                <a:highlight>
                  <a:srgbClr val="000000"/>
                </a:highlight>
              </a:rPr>
              <a:t> amazon products</a:t>
            </a:r>
            <a:endParaRPr lang="en-US" sz="2200" dirty="0">
              <a:solidFill>
                <a:srgbClr val="FF385B"/>
              </a:solidFill>
            </a:endParaRPr>
          </a:p>
        </p:txBody>
      </p:sp>
      <p:pic>
        <p:nvPicPr>
          <p:cNvPr id="7" name="Content Placeholder 6">
            <a:extLst>
              <a:ext uri="{FF2B5EF4-FFF2-40B4-BE49-F238E27FC236}">
                <a16:creationId xmlns:a16="http://schemas.microsoft.com/office/drawing/2014/main" id="{9BD9C814-8FB4-DD43-983B-FA18524249F9}"/>
              </a:ext>
            </a:extLst>
          </p:cNvPr>
          <p:cNvPicPr>
            <a:picLocks noGrp="1" noChangeAspect="1"/>
          </p:cNvPicPr>
          <p:nvPr>
            <p:ph idx="1"/>
          </p:nvPr>
        </p:nvPicPr>
        <p:blipFill>
          <a:blip r:embed="rId2"/>
          <a:stretch>
            <a:fillRect/>
          </a:stretch>
        </p:blipFill>
        <p:spPr>
          <a:xfrm>
            <a:off x="463826" y="1921565"/>
            <a:ext cx="11304103" cy="4558748"/>
          </a:xfrm>
          <a:ln w="76200">
            <a:solidFill>
              <a:srgbClr val="00FDFF"/>
            </a:solidFill>
          </a:ln>
        </p:spPr>
      </p:pic>
    </p:spTree>
    <p:extLst>
      <p:ext uri="{BB962C8B-B14F-4D97-AF65-F5344CB8AC3E}">
        <p14:creationId xmlns:p14="http://schemas.microsoft.com/office/powerpoint/2010/main" val="66047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7A489-05DF-904F-A13E-19100891214C}"/>
              </a:ext>
            </a:extLst>
          </p:cNvPr>
          <p:cNvSpPr>
            <a:spLocks noGrp="1"/>
          </p:cNvSpPr>
          <p:nvPr>
            <p:ph type="title"/>
          </p:nvPr>
        </p:nvSpPr>
        <p:spPr>
          <a:xfrm>
            <a:off x="728871" y="764373"/>
            <a:ext cx="10777330" cy="1293028"/>
          </a:xfrm>
        </p:spPr>
        <p:txBody>
          <a:bodyPr>
            <a:normAutofit/>
          </a:bodyPr>
          <a:lstStyle/>
          <a:p>
            <a:r>
              <a:rPr lang="en-US" sz="2400" b="1" dirty="0">
                <a:solidFill>
                  <a:srgbClr val="FFFC00"/>
                </a:solidFill>
                <a:highlight>
                  <a:srgbClr val="000000"/>
                </a:highlight>
              </a:rPr>
              <a:t>Number of </a:t>
            </a:r>
            <a:r>
              <a:rPr lang="en-US" sz="2400" b="1" dirty="0" err="1">
                <a:solidFill>
                  <a:srgbClr val="FFFC00"/>
                </a:solidFill>
                <a:highlight>
                  <a:srgbClr val="000000"/>
                </a:highlight>
              </a:rPr>
              <a:t>reviewS</a:t>
            </a:r>
            <a:r>
              <a:rPr lang="en-US" sz="2400" b="1" dirty="0">
                <a:solidFill>
                  <a:srgbClr val="FFFC00"/>
                </a:solidFill>
                <a:highlight>
                  <a:srgbClr val="000000"/>
                </a:highlight>
              </a:rPr>
              <a:t> given by unique users over 10 years</a:t>
            </a:r>
          </a:p>
        </p:txBody>
      </p:sp>
      <p:pic>
        <p:nvPicPr>
          <p:cNvPr id="5" name="Content Placeholder 4">
            <a:extLst>
              <a:ext uri="{FF2B5EF4-FFF2-40B4-BE49-F238E27FC236}">
                <a16:creationId xmlns:a16="http://schemas.microsoft.com/office/drawing/2014/main" id="{CBC7E0E5-D6EC-904F-A6B9-08C571B79380}"/>
              </a:ext>
            </a:extLst>
          </p:cNvPr>
          <p:cNvPicPr>
            <a:picLocks noGrp="1" noChangeAspect="1"/>
          </p:cNvPicPr>
          <p:nvPr>
            <p:ph idx="1"/>
          </p:nvPr>
        </p:nvPicPr>
        <p:blipFill>
          <a:blip r:embed="rId2"/>
          <a:stretch>
            <a:fillRect/>
          </a:stretch>
        </p:blipFill>
        <p:spPr>
          <a:xfrm>
            <a:off x="728870" y="2392707"/>
            <a:ext cx="10777330" cy="4024313"/>
          </a:xfrm>
          <a:ln w="76200">
            <a:solidFill>
              <a:srgbClr val="00B050"/>
            </a:solidFill>
          </a:ln>
        </p:spPr>
      </p:pic>
    </p:spTree>
    <p:extLst>
      <p:ext uri="{BB962C8B-B14F-4D97-AF65-F5344CB8AC3E}">
        <p14:creationId xmlns:p14="http://schemas.microsoft.com/office/powerpoint/2010/main" val="3412995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A94D-5C65-2E4A-A3C0-FCAEDABBCF63}"/>
              </a:ext>
            </a:extLst>
          </p:cNvPr>
          <p:cNvSpPr>
            <a:spLocks noGrp="1"/>
          </p:cNvSpPr>
          <p:nvPr>
            <p:ph type="title"/>
          </p:nvPr>
        </p:nvSpPr>
        <p:spPr>
          <a:xfrm>
            <a:off x="1033670" y="764373"/>
            <a:ext cx="10472530" cy="812636"/>
          </a:xfrm>
        </p:spPr>
        <p:txBody>
          <a:bodyPr>
            <a:normAutofit/>
          </a:bodyPr>
          <a:lstStyle/>
          <a:p>
            <a:pPr algn="l"/>
            <a:r>
              <a:rPr lang="en-US" sz="2600" b="1" dirty="0">
                <a:solidFill>
                  <a:srgbClr val="73FB79"/>
                </a:solidFill>
                <a:highlight>
                  <a:srgbClr val="000000"/>
                </a:highlight>
              </a:rPr>
              <a:t>Review count by Year and month</a:t>
            </a:r>
            <a:endParaRPr lang="en-US" sz="2600" dirty="0">
              <a:solidFill>
                <a:srgbClr val="73FB79"/>
              </a:solidFill>
            </a:endParaRPr>
          </a:p>
        </p:txBody>
      </p:sp>
      <p:pic>
        <p:nvPicPr>
          <p:cNvPr id="5" name="Content Placeholder 4" descr="A picture containing screenshot&#13;&#10;&#13;&#10;Description automatically generated">
            <a:extLst>
              <a:ext uri="{FF2B5EF4-FFF2-40B4-BE49-F238E27FC236}">
                <a16:creationId xmlns:a16="http://schemas.microsoft.com/office/drawing/2014/main" id="{0F62279C-D9C6-0F45-B6C3-338B0147437C}"/>
              </a:ext>
            </a:extLst>
          </p:cNvPr>
          <p:cNvPicPr>
            <a:picLocks noGrp="1" noChangeAspect="1"/>
          </p:cNvPicPr>
          <p:nvPr>
            <p:ph idx="1"/>
          </p:nvPr>
        </p:nvPicPr>
        <p:blipFill>
          <a:blip r:embed="rId2"/>
          <a:stretch>
            <a:fillRect/>
          </a:stretch>
        </p:blipFill>
        <p:spPr>
          <a:xfrm>
            <a:off x="384314" y="1875873"/>
            <a:ext cx="11476382" cy="4697205"/>
          </a:xfrm>
          <a:ln w="76200">
            <a:solidFill>
              <a:srgbClr val="FF40FF"/>
            </a:solidFill>
          </a:ln>
        </p:spPr>
      </p:pic>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2413CDE2-0942-6247-9DCC-73D03552BC34}"/>
                  </a:ext>
                </a:extLst>
              </p14:cNvPr>
              <p14:cNvContentPartPr/>
              <p14:nvPr/>
            </p14:nvContentPartPr>
            <p14:xfrm>
              <a:off x="10868807" y="1950543"/>
              <a:ext cx="812593" cy="23040"/>
            </p14:xfrm>
          </p:contentPart>
        </mc:Choice>
        <mc:Fallback xmlns="">
          <p:pic>
            <p:nvPicPr>
              <p:cNvPr id="10" name="Ink 9">
                <a:extLst>
                  <a:ext uri="{FF2B5EF4-FFF2-40B4-BE49-F238E27FC236}">
                    <a16:creationId xmlns:a16="http://schemas.microsoft.com/office/drawing/2014/main" id="{2413CDE2-0942-6247-9DCC-73D03552BC34}"/>
                  </a:ext>
                </a:extLst>
              </p:cNvPr>
              <p:cNvPicPr/>
              <p:nvPr/>
            </p:nvPicPr>
            <p:blipFill>
              <a:blip r:embed="rId4"/>
              <a:stretch>
                <a:fillRect/>
              </a:stretch>
            </p:blipFill>
            <p:spPr>
              <a:xfrm>
                <a:off x="10806161" y="1887903"/>
                <a:ext cx="938244" cy="148680"/>
              </a:xfrm>
              <a:prstGeom prst="rect">
                <a:avLst/>
              </a:prstGeom>
            </p:spPr>
          </p:pic>
        </mc:Fallback>
      </mc:AlternateContent>
    </p:spTree>
    <p:extLst>
      <p:ext uri="{BB962C8B-B14F-4D97-AF65-F5344CB8AC3E}">
        <p14:creationId xmlns:p14="http://schemas.microsoft.com/office/powerpoint/2010/main" val="1908730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E3EC-ECE0-3140-9718-A1B40E6DD2F2}"/>
              </a:ext>
            </a:extLst>
          </p:cNvPr>
          <p:cNvSpPr>
            <a:spLocks noGrp="1"/>
          </p:cNvSpPr>
          <p:nvPr>
            <p:ph type="title"/>
          </p:nvPr>
        </p:nvSpPr>
        <p:spPr>
          <a:xfrm>
            <a:off x="1736035" y="477078"/>
            <a:ext cx="9770165" cy="1078167"/>
          </a:xfrm>
        </p:spPr>
        <p:txBody>
          <a:bodyPr>
            <a:normAutofit/>
          </a:bodyPr>
          <a:lstStyle/>
          <a:p>
            <a:r>
              <a:rPr lang="en-US" sz="2700" b="1" dirty="0">
                <a:solidFill>
                  <a:srgbClr val="FF2F92"/>
                </a:solidFill>
                <a:highlight>
                  <a:srgbClr val="000000"/>
                </a:highlight>
              </a:rPr>
              <a:t>Review count for product CATEGORY</a:t>
            </a:r>
          </a:p>
        </p:txBody>
      </p:sp>
      <p:pic>
        <p:nvPicPr>
          <p:cNvPr id="6" name="Content Placeholder 5">
            <a:extLst>
              <a:ext uri="{FF2B5EF4-FFF2-40B4-BE49-F238E27FC236}">
                <a16:creationId xmlns:a16="http://schemas.microsoft.com/office/drawing/2014/main" id="{FFC6E6DD-1552-BC44-840A-7B872A27C0AE}"/>
              </a:ext>
            </a:extLst>
          </p:cNvPr>
          <p:cNvPicPr>
            <a:picLocks noGrp="1" noChangeAspect="1"/>
          </p:cNvPicPr>
          <p:nvPr>
            <p:ph idx="1"/>
          </p:nvPr>
        </p:nvPicPr>
        <p:blipFill>
          <a:blip r:embed="rId2"/>
          <a:stretch>
            <a:fillRect/>
          </a:stretch>
        </p:blipFill>
        <p:spPr>
          <a:xfrm>
            <a:off x="463826" y="1555749"/>
            <a:ext cx="11198087" cy="4951067"/>
          </a:xfrm>
          <a:ln w="76200">
            <a:solidFill>
              <a:srgbClr val="7030A0"/>
            </a:solidFill>
          </a:ln>
        </p:spPr>
      </p:pic>
    </p:spTree>
    <p:extLst>
      <p:ext uri="{BB962C8B-B14F-4D97-AF65-F5344CB8AC3E}">
        <p14:creationId xmlns:p14="http://schemas.microsoft.com/office/powerpoint/2010/main" val="3823718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D0AE-A0D1-AD42-89A3-17CE77BA6D8A}"/>
              </a:ext>
            </a:extLst>
          </p:cNvPr>
          <p:cNvSpPr>
            <a:spLocks noGrp="1"/>
          </p:cNvSpPr>
          <p:nvPr>
            <p:ph type="title"/>
          </p:nvPr>
        </p:nvSpPr>
        <p:spPr>
          <a:xfrm>
            <a:off x="967409" y="764373"/>
            <a:ext cx="10538791" cy="971662"/>
          </a:xfrm>
        </p:spPr>
        <p:txBody>
          <a:bodyPr>
            <a:noAutofit/>
          </a:bodyPr>
          <a:lstStyle/>
          <a:p>
            <a:pPr algn="ctr"/>
            <a:r>
              <a:rPr lang="en-US" sz="2400" b="1" dirty="0">
                <a:solidFill>
                  <a:srgbClr val="FF7C00"/>
                </a:solidFill>
                <a:highlight>
                  <a:srgbClr val="000000"/>
                </a:highlight>
              </a:rPr>
              <a:t>Popular product based on average rating and review Count</a:t>
            </a:r>
          </a:p>
        </p:txBody>
      </p:sp>
      <p:pic>
        <p:nvPicPr>
          <p:cNvPr id="5" name="Content Placeholder 4">
            <a:extLst>
              <a:ext uri="{FF2B5EF4-FFF2-40B4-BE49-F238E27FC236}">
                <a16:creationId xmlns:a16="http://schemas.microsoft.com/office/drawing/2014/main" id="{54EAEF9C-B25D-3B41-9729-A153763EE88C}"/>
              </a:ext>
            </a:extLst>
          </p:cNvPr>
          <p:cNvPicPr>
            <a:picLocks noGrp="1" noChangeAspect="1"/>
          </p:cNvPicPr>
          <p:nvPr>
            <p:ph idx="1"/>
          </p:nvPr>
        </p:nvPicPr>
        <p:blipFill>
          <a:blip r:embed="rId2"/>
          <a:stretch>
            <a:fillRect/>
          </a:stretch>
        </p:blipFill>
        <p:spPr>
          <a:xfrm>
            <a:off x="371061" y="1736035"/>
            <a:ext cx="11529391" cy="4943061"/>
          </a:xfrm>
        </p:spPr>
      </p:pic>
    </p:spTree>
    <p:extLst>
      <p:ext uri="{BB962C8B-B14F-4D97-AF65-F5344CB8AC3E}">
        <p14:creationId xmlns:p14="http://schemas.microsoft.com/office/powerpoint/2010/main" val="2627232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F5A0-B1A5-B94E-A6B0-7BA4FCE94389}"/>
              </a:ext>
            </a:extLst>
          </p:cNvPr>
          <p:cNvSpPr>
            <a:spLocks noGrp="1"/>
          </p:cNvSpPr>
          <p:nvPr>
            <p:ph type="title"/>
          </p:nvPr>
        </p:nvSpPr>
        <p:spPr>
          <a:xfrm>
            <a:off x="685800" y="764373"/>
            <a:ext cx="10820400" cy="1293028"/>
          </a:xfrm>
        </p:spPr>
        <p:txBody>
          <a:bodyPr>
            <a:normAutofit/>
          </a:bodyPr>
          <a:lstStyle/>
          <a:p>
            <a:pPr algn="l"/>
            <a:r>
              <a:rPr lang="en-US" sz="2600" b="1" dirty="0">
                <a:solidFill>
                  <a:srgbClr val="A6FCA9"/>
                </a:solidFill>
              </a:rPr>
              <a:t>Sentiment analysis </a:t>
            </a:r>
            <a:r>
              <a:rPr lang="en-US" sz="2600" b="1" dirty="0" err="1">
                <a:solidFill>
                  <a:srgbClr val="A6FCA9"/>
                </a:solidFill>
              </a:rPr>
              <a:t>oF</a:t>
            </a:r>
            <a:r>
              <a:rPr lang="en-US" sz="2600" b="1" dirty="0">
                <a:solidFill>
                  <a:srgbClr val="A6FCA9"/>
                </a:solidFill>
              </a:rPr>
              <a:t> Toys category by country</a:t>
            </a:r>
          </a:p>
        </p:txBody>
      </p:sp>
      <p:pic>
        <p:nvPicPr>
          <p:cNvPr id="9" name="Content Placeholder 8" descr="A screenshot of a cell phone&#13;&#10;&#13;&#10;Description automatically generated">
            <a:extLst>
              <a:ext uri="{FF2B5EF4-FFF2-40B4-BE49-F238E27FC236}">
                <a16:creationId xmlns:a16="http://schemas.microsoft.com/office/drawing/2014/main" id="{F8AE0ECC-B090-4746-BA9E-A0D30F9CE96E}"/>
              </a:ext>
            </a:extLst>
          </p:cNvPr>
          <p:cNvPicPr>
            <a:picLocks noGrp="1" noChangeAspect="1"/>
          </p:cNvPicPr>
          <p:nvPr>
            <p:ph idx="1"/>
          </p:nvPr>
        </p:nvPicPr>
        <p:blipFill>
          <a:blip r:embed="rId2"/>
          <a:stretch>
            <a:fillRect/>
          </a:stretch>
        </p:blipFill>
        <p:spPr>
          <a:xfrm>
            <a:off x="685800" y="2193925"/>
            <a:ext cx="10820400" cy="4365901"/>
          </a:xfrm>
          <a:ln w="76200">
            <a:solidFill>
              <a:srgbClr val="FDFB00"/>
            </a:solidFill>
          </a:ln>
        </p:spPr>
      </p:pic>
    </p:spTree>
    <p:extLst>
      <p:ext uri="{BB962C8B-B14F-4D97-AF65-F5344CB8AC3E}">
        <p14:creationId xmlns:p14="http://schemas.microsoft.com/office/powerpoint/2010/main" val="18249611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53E5-7827-7240-B6C2-9D8226257B3F}"/>
              </a:ext>
            </a:extLst>
          </p:cNvPr>
          <p:cNvSpPr>
            <a:spLocks noGrp="1"/>
          </p:cNvSpPr>
          <p:nvPr>
            <p:ph type="title"/>
          </p:nvPr>
        </p:nvSpPr>
        <p:spPr>
          <a:xfrm>
            <a:off x="704849" y="764373"/>
            <a:ext cx="10801351" cy="1293028"/>
          </a:xfrm>
        </p:spPr>
        <p:txBody>
          <a:bodyPr>
            <a:normAutofit/>
          </a:bodyPr>
          <a:lstStyle/>
          <a:p>
            <a:r>
              <a:rPr lang="en-US" sz="2200" b="1" dirty="0">
                <a:solidFill>
                  <a:srgbClr val="FDFB00"/>
                </a:solidFill>
              </a:rPr>
              <a:t>Rating based Geospatial representation for product category-baby</a:t>
            </a:r>
          </a:p>
        </p:txBody>
      </p:sp>
      <p:pic>
        <p:nvPicPr>
          <p:cNvPr id="5" name="Content Placeholder 4">
            <a:extLst>
              <a:ext uri="{FF2B5EF4-FFF2-40B4-BE49-F238E27FC236}">
                <a16:creationId xmlns:a16="http://schemas.microsoft.com/office/drawing/2014/main" id="{A7A41EE7-45DB-1449-82D0-0D5C7E6E4B07}"/>
              </a:ext>
            </a:extLst>
          </p:cNvPr>
          <p:cNvPicPr>
            <a:picLocks noGrp="1" noChangeAspect="1"/>
          </p:cNvPicPr>
          <p:nvPr>
            <p:ph idx="1"/>
          </p:nvPr>
        </p:nvPicPr>
        <p:blipFill>
          <a:blip r:embed="rId2"/>
          <a:stretch>
            <a:fillRect/>
          </a:stretch>
        </p:blipFill>
        <p:spPr>
          <a:xfrm>
            <a:off x="704849" y="1948071"/>
            <a:ext cx="10479985" cy="4505738"/>
          </a:xfrm>
          <a:ln w="76200">
            <a:solidFill>
              <a:srgbClr val="4D0AEF"/>
            </a:solidFill>
          </a:ln>
        </p:spPr>
      </p:pic>
    </p:spTree>
    <p:extLst>
      <p:ext uri="{BB962C8B-B14F-4D97-AF65-F5344CB8AC3E}">
        <p14:creationId xmlns:p14="http://schemas.microsoft.com/office/powerpoint/2010/main" val="2937357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AD9-8802-CB4C-ADA8-D5769A0AF207}"/>
              </a:ext>
            </a:extLst>
          </p:cNvPr>
          <p:cNvSpPr>
            <a:spLocks noGrp="1"/>
          </p:cNvSpPr>
          <p:nvPr>
            <p:ph type="title"/>
          </p:nvPr>
        </p:nvSpPr>
        <p:spPr>
          <a:xfrm>
            <a:off x="576470" y="764373"/>
            <a:ext cx="10929730" cy="1293028"/>
          </a:xfrm>
        </p:spPr>
        <p:txBody>
          <a:bodyPr/>
          <a:lstStyle/>
          <a:p>
            <a:pPr algn="l"/>
            <a:r>
              <a:rPr lang="en-US" b="1" dirty="0" err="1">
                <a:solidFill>
                  <a:schemeClr val="accent6"/>
                </a:solidFill>
                <a:highlight>
                  <a:srgbClr val="000000"/>
                </a:highlight>
              </a:rPr>
              <a:t>INSIghts</a:t>
            </a:r>
            <a:endParaRPr lang="en-US" b="1" dirty="0">
              <a:solidFill>
                <a:schemeClr val="accent6"/>
              </a:solidFill>
              <a:highlight>
                <a:srgbClr val="000000"/>
              </a:highlight>
            </a:endParaRPr>
          </a:p>
        </p:txBody>
      </p:sp>
      <p:sp>
        <p:nvSpPr>
          <p:cNvPr id="3" name="Content Placeholder 2">
            <a:extLst>
              <a:ext uri="{FF2B5EF4-FFF2-40B4-BE49-F238E27FC236}">
                <a16:creationId xmlns:a16="http://schemas.microsoft.com/office/drawing/2014/main" id="{BA261A0B-A683-4641-AEB2-04AB9709B5EB}"/>
              </a:ext>
            </a:extLst>
          </p:cNvPr>
          <p:cNvSpPr>
            <a:spLocks noGrp="1"/>
          </p:cNvSpPr>
          <p:nvPr>
            <p:ph idx="1"/>
          </p:nvPr>
        </p:nvSpPr>
        <p:spPr>
          <a:xfrm>
            <a:off x="367746" y="2057400"/>
            <a:ext cx="9515063" cy="4800599"/>
          </a:xfrm>
        </p:spPr>
        <p:txBody>
          <a:bodyPr>
            <a:normAutofit/>
          </a:bodyPr>
          <a:lstStyle/>
          <a:p>
            <a:r>
              <a:rPr lang="en-US" b="1" dirty="0">
                <a:solidFill>
                  <a:schemeClr val="accent1"/>
                </a:solidFill>
              </a:rPr>
              <a:t>Books is the most popular category based on ratings and reviews</a:t>
            </a:r>
          </a:p>
          <a:p>
            <a:r>
              <a:rPr lang="en-US" b="1" i="1" dirty="0">
                <a:solidFill>
                  <a:schemeClr val="accent4"/>
                </a:solidFill>
              </a:rPr>
              <a:t>Around 3,162 reviews(maximum) were written by one user in the span of 10 years</a:t>
            </a:r>
          </a:p>
          <a:p>
            <a:r>
              <a:rPr lang="en-US" b="1" dirty="0">
                <a:solidFill>
                  <a:schemeClr val="accent1"/>
                </a:solidFill>
              </a:rPr>
              <a:t>The review count has gradually increased over the years</a:t>
            </a:r>
          </a:p>
          <a:p>
            <a:r>
              <a:rPr lang="en-US" b="1" i="1" dirty="0">
                <a:solidFill>
                  <a:schemeClr val="accent4"/>
                </a:solidFill>
              </a:rPr>
              <a:t>The review count is maximum in the holiday months – November, December, January</a:t>
            </a:r>
          </a:p>
          <a:p>
            <a:r>
              <a:rPr lang="en-US" b="1" dirty="0">
                <a:solidFill>
                  <a:schemeClr val="accent1"/>
                </a:solidFill>
              </a:rPr>
              <a:t>64.57% people gave the maximum rating 5 to the products</a:t>
            </a:r>
          </a:p>
          <a:p>
            <a:r>
              <a:rPr lang="en-US" b="1" i="1" dirty="0">
                <a:solidFill>
                  <a:schemeClr val="accent4"/>
                </a:solidFill>
              </a:rPr>
              <a:t>Video DVD received the maximum number of reviews</a:t>
            </a:r>
          </a:p>
        </p:txBody>
      </p:sp>
      <p:pic>
        <p:nvPicPr>
          <p:cNvPr id="8" name="Picture 7" descr="Dr. Z Reflects: Professional Development Meme 2012 #pdmeme2012">
            <a:extLst>
              <a:ext uri="{FF2B5EF4-FFF2-40B4-BE49-F238E27FC236}">
                <a16:creationId xmlns:a16="http://schemas.microsoft.com/office/drawing/2014/main" id="{43D1A448-5EB7-BB47-A0C1-2F1398AB84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82809" y="4333461"/>
            <a:ext cx="1832114" cy="2173358"/>
          </a:xfrm>
          <a:prstGeom prst="rect">
            <a:avLst/>
          </a:prstGeom>
        </p:spPr>
      </p:pic>
    </p:spTree>
    <p:extLst>
      <p:ext uri="{BB962C8B-B14F-4D97-AF65-F5344CB8AC3E}">
        <p14:creationId xmlns:p14="http://schemas.microsoft.com/office/powerpoint/2010/main" val="1765659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AD9-8802-CB4C-ADA8-D5769A0AF207}"/>
              </a:ext>
            </a:extLst>
          </p:cNvPr>
          <p:cNvSpPr>
            <a:spLocks noGrp="1"/>
          </p:cNvSpPr>
          <p:nvPr>
            <p:ph type="title"/>
          </p:nvPr>
        </p:nvSpPr>
        <p:spPr>
          <a:xfrm>
            <a:off x="2895600" y="764373"/>
            <a:ext cx="8610600" cy="1293028"/>
          </a:xfrm>
        </p:spPr>
        <p:txBody>
          <a:bodyPr>
            <a:normAutofit/>
          </a:bodyPr>
          <a:lstStyle/>
          <a:p>
            <a:r>
              <a:rPr lang="en-US" b="1" dirty="0">
                <a:solidFill>
                  <a:schemeClr val="accent6"/>
                </a:solidFill>
                <a:highlight>
                  <a:srgbClr val="000000"/>
                </a:highlight>
              </a:rPr>
              <a:t>GITHUB LINK</a:t>
            </a:r>
          </a:p>
        </p:txBody>
      </p:sp>
      <p:sp>
        <p:nvSpPr>
          <p:cNvPr id="3" name="Content Placeholder 2">
            <a:extLst>
              <a:ext uri="{FF2B5EF4-FFF2-40B4-BE49-F238E27FC236}">
                <a16:creationId xmlns:a16="http://schemas.microsoft.com/office/drawing/2014/main" id="{BA261A0B-A683-4641-AEB2-04AB9709B5EB}"/>
              </a:ext>
            </a:extLst>
          </p:cNvPr>
          <p:cNvSpPr>
            <a:spLocks noGrp="1"/>
          </p:cNvSpPr>
          <p:nvPr>
            <p:ph idx="1"/>
          </p:nvPr>
        </p:nvSpPr>
        <p:spPr>
          <a:xfrm>
            <a:off x="677332" y="2194560"/>
            <a:ext cx="7843815" cy="4024125"/>
          </a:xfrm>
        </p:spPr>
        <p:txBody>
          <a:bodyPr>
            <a:normAutofit/>
          </a:bodyPr>
          <a:lstStyle/>
          <a:p>
            <a:endParaRPr lang="en-US" b="1" dirty="0">
              <a:solidFill>
                <a:schemeClr val="accent4"/>
              </a:solidFill>
              <a:hlinkClick r:id="rId2">
                <a:extLst>
                  <a:ext uri="{A12FA001-AC4F-418D-AE19-62706E023703}">
                    <ahyp:hlinkClr xmlns:ahyp="http://schemas.microsoft.com/office/drawing/2018/hyperlinkcolor" val="tx"/>
                  </a:ext>
                </a:extLst>
              </a:hlinkClick>
            </a:endParaRPr>
          </a:p>
          <a:p>
            <a:endParaRPr lang="en-US" b="1" dirty="0">
              <a:solidFill>
                <a:schemeClr val="accent4"/>
              </a:solidFill>
              <a:hlinkClick r:id="rId2">
                <a:extLst>
                  <a:ext uri="{A12FA001-AC4F-418D-AE19-62706E023703}">
                    <ahyp:hlinkClr xmlns:ahyp="http://schemas.microsoft.com/office/drawing/2018/hyperlinkcolor" val="tx"/>
                  </a:ext>
                </a:extLst>
              </a:hlinkClick>
            </a:endParaRPr>
          </a:p>
          <a:p>
            <a:endParaRPr lang="en-US" b="1" dirty="0">
              <a:solidFill>
                <a:schemeClr val="accent4"/>
              </a:solidFill>
              <a:hlinkClick r:id="rId2">
                <a:extLst>
                  <a:ext uri="{A12FA001-AC4F-418D-AE19-62706E023703}">
                    <ahyp:hlinkClr xmlns:ahyp="http://schemas.microsoft.com/office/drawing/2018/hyperlinkcolor" val="tx"/>
                  </a:ext>
                </a:extLst>
              </a:hlinkClick>
            </a:endParaRPr>
          </a:p>
          <a:p>
            <a:r>
              <a:rPr lang="en-US" sz="2800" b="1" dirty="0">
                <a:solidFill>
                  <a:schemeClr val="accent4"/>
                </a:solidFill>
              </a:rPr>
              <a:t>https://</a:t>
            </a:r>
            <a:r>
              <a:rPr lang="en-US" sz="2800" b="1" dirty="0" err="1">
                <a:solidFill>
                  <a:schemeClr val="accent4"/>
                </a:solidFill>
              </a:rPr>
              <a:t>github.com</a:t>
            </a:r>
            <a:r>
              <a:rPr lang="en-US" sz="2800" b="1" dirty="0">
                <a:solidFill>
                  <a:schemeClr val="accent4"/>
                </a:solidFill>
              </a:rPr>
              <a:t>/monika2403/mmishra2</a:t>
            </a:r>
            <a:endParaRPr lang="en-US" b="1" dirty="0"/>
          </a:p>
        </p:txBody>
      </p:sp>
      <p:pic>
        <p:nvPicPr>
          <p:cNvPr id="7" name="Graphic 6" descr="Link">
            <a:extLst>
              <a:ext uri="{FF2B5EF4-FFF2-40B4-BE49-F238E27FC236}">
                <a16:creationId xmlns:a16="http://schemas.microsoft.com/office/drawing/2014/main" id="{1F5CC70C-3F48-4B8E-BF51-3E71E12C2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3426" y="2194560"/>
            <a:ext cx="2821241" cy="2908852"/>
          </a:xfrm>
          <a:prstGeom prst="rect">
            <a:avLst/>
          </a:prstGeom>
        </p:spPr>
      </p:pic>
    </p:spTree>
    <p:extLst>
      <p:ext uri="{BB962C8B-B14F-4D97-AF65-F5344CB8AC3E}">
        <p14:creationId xmlns:p14="http://schemas.microsoft.com/office/powerpoint/2010/main" val="2883434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8F90-F3A4-BA4C-B0B9-5F0FA61653F1}"/>
              </a:ext>
            </a:extLst>
          </p:cNvPr>
          <p:cNvSpPr>
            <a:spLocks noGrp="1"/>
          </p:cNvSpPr>
          <p:nvPr>
            <p:ph type="title"/>
          </p:nvPr>
        </p:nvSpPr>
        <p:spPr>
          <a:xfrm>
            <a:off x="685800" y="764373"/>
            <a:ext cx="10820400" cy="1293028"/>
          </a:xfrm>
        </p:spPr>
        <p:txBody>
          <a:bodyPr/>
          <a:lstStyle/>
          <a:p>
            <a:pPr algn="l"/>
            <a:r>
              <a:rPr lang="en-US" b="1" dirty="0">
                <a:solidFill>
                  <a:schemeClr val="accent6"/>
                </a:solidFill>
                <a:highlight>
                  <a:srgbClr val="000000"/>
                </a:highlight>
              </a:rPr>
              <a:t> Introduction</a:t>
            </a:r>
          </a:p>
        </p:txBody>
      </p:sp>
      <p:sp>
        <p:nvSpPr>
          <p:cNvPr id="3" name="Content Placeholder 2">
            <a:extLst>
              <a:ext uri="{FF2B5EF4-FFF2-40B4-BE49-F238E27FC236}">
                <a16:creationId xmlns:a16="http://schemas.microsoft.com/office/drawing/2014/main" id="{1A97D7E0-32C6-AD4E-8A03-E952B31F2622}"/>
              </a:ext>
            </a:extLst>
          </p:cNvPr>
          <p:cNvSpPr>
            <a:spLocks noGrp="1"/>
          </p:cNvSpPr>
          <p:nvPr>
            <p:ph idx="1"/>
          </p:nvPr>
        </p:nvSpPr>
        <p:spPr/>
        <p:txBody>
          <a:bodyPr>
            <a:normAutofit/>
          </a:bodyPr>
          <a:lstStyle/>
          <a:p>
            <a:r>
              <a:rPr lang="en-US" b="1" i="1" dirty="0">
                <a:solidFill>
                  <a:srgbClr val="FF0000"/>
                </a:solidFill>
              </a:rPr>
              <a:t>Customer on any online shopping sites make purchasing decisions based on reviews and ratings.</a:t>
            </a:r>
            <a:endParaRPr lang="en-US" b="1" i="1" dirty="0"/>
          </a:p>
          <a:p>
            <a:r>
              <a:rPr lang="en-US" b="1" i="1" dirty="0">
                <a:solidFill>
                  <a:srgbClr val="92D050"/>
                </a:solidFill>
              </a:rPr>
              <a:t>And so it’s very important for business to know various shopping patterns and customer’s sentiments.</a:t>
            </a:r>
          </a:p>
        </p:txBody>
      </p:sp>
    </p:spTree>
    <p:extLst>
      <p:ext uri="{BB962C8B-B14F-4D97-AF65-F5344CB8AC3E}">
        <p14:creationId xmlns:p14="http://schemas.microsoft.com/office/powerpoint/2010/main" val="121594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B881-8398-9D40-B805-3BCBBECA22F1}"/>
              </a:ext>
            </a:extLst>
          </p:cNvPr>
          <p:cNvSpPr>
            <a:spLocks noGrp="1"/>
          </p:cNvSpPr>
          <p:nvPr>
            <p:ph type="title"/>
          </p:nvPr>
        </p:nvSpPr>
        <p:spPr>
          <a:xfrm>
            <a:off x="795130" y="764373"/>
            <a:ext cx="10711070" cy="1293028"/>
          </a:xfrm>
        </p:spPr>
        <p:txBody>
          <a:bodyPr/>
          <a:lstStyle/>
          <a:p>
            <a:pPr algn="l"/>
            <a:r>
              <a:rPr lang="en-US" b="1" dirty="0">
                <a:solidFill>
                  <a:schemeClr val="accent6"/>
                </a:solidFill>
                <a:highlight>
                  <a:srgbClr val="000000"/>
                </a:highlight>
              </a:rPr>
              <a:t> references</a:t>
            </a:r>
          </a:p>
        </p:txBody>
      </p:sp>
      <p:sp>
        <p:nvSpPr>
          <p:cNvPr id="3" name="Content Placeholder 2">
            <a:extLst>
              <a:ext uri="{FF2B5EF4-FFF2-40B4-BE49-F238E27FC236}">
                <a16:creationId xmlns:a16="http://schemas.microsoft.com/office/drawing/2014/main" id="{FB9A83FD-E6F5-5A4C-A5CF-BEB1783B5094}"/>
              </a:ext>
            </a:extLst>
          </p:cNvPr>
          <p:cNvSpPr>
            <a:spLocks noGrp="1"/>
          </p:cNvSpPr>
          <p:nvPr>
            <p:ph idx="1"/>
          </p:nvPr>
        </p:nvSpPr>
        <p:spPr/>
        <p:txBody>
          <a:bodyPr/>
          <a:lstStyle/>
          <a:p>
            <a:r>
              <a:rPr lang="en-US" b="1" dirty="0">
                <a:solidFill>
                  <a:schemeClr val="accent1"/>
                </a:solidFill>
                <a:hlinkClick r:id="rId2">
                  <a:extLst>
                    <a:ext uri="{A12FA001-AC4F-418D-AE19-62706E023703}">
                      <ahyp:hlinkClr xmlns:ahyp="http://schemas.microsoft.com/office/drawing/2018/hyperlinkcolor" val="tx"/>
                    </a:ext>
                  </a:extLst>
                </a:hlinkClick>
              </a:rPr>
              <a:t>https://aesthetecurator.com</a:t>
            </a:r>
            <a:endParaRPr lang="en-US" b="1" dirty="0">
              <a:solidFill>
                <a:schemeClr val="accent1"/>
              </a:solidFill>
            </a:endParaRPr>
          </a:p>
          <a:p>
            <a:r>
              <a:rPr lang="en-US" b="1" dirty="0">
                <a:solidFill>
                  <a:schemeClr val="accent4"/>
                </a:solidFill>
                <a:hlinkClick r:id="rId3">
                  <a:extLst>
                    <a:ext uri="{A12FA001-AC4F-418D-AE19-62706E023703}">
                      <ahyp:hlinkClr xmlns:ahyp="http://schemas.microsoft.com/office/drawing/2018/hyperlinkcolor" val="tx"/>
                    </a:ext>
                  </a:extLst>
                </a:hlinkClick>
              </a:rPr>
              <a:t>https://en.wikipedia.org/wiki/Big_data</a:t>
            </a:r>
            <a:endParaRPr lang="en-US" b="1" dirty="0">
              <a:solidFill>
                <a:schemeClr val="accent4"/>
              </a:solidFill>
            </a:endParaRPr>
          </a:p>
          <a:p>
            <a:r>
              <a:rPr lang="en-US" b="1" dirty="0">
                <a:solidFill>
                  <a:schemeClr val="accent1"/>
                </a:solidFill>
                <a:hlinkClick r:id="rId4">
                  <a:extLst>
                    <a:ext uri="{A12FA001-AC4F-418D-AE19-62706E023703}">
                      <ahyp:hlinkClr xmlns:ahyp="http://schemas.microsoft.com/office/drawing/2018/hyperlinkcolor" val="tx"/>
                    </a:ext>
                  </a:extLst>
                </a:hlinkClick>
              </a:rPr>
              <a:t>https://www.bernardmarr.com/</a:t>
            </a:r>
            <a:endParaRPr lang="en-US" b="1" dirty="0">
              <a:solidFill>
                <a:schemeClr val="accent1"/>
              </a:solidFill>
            </a:endParaRPr>
          </a:p>
          <a:p>
            <a:r>
              <a:rPr lang="en-US" b="1" dirty="0">
                <a:solidFill>
                  <a:schemeClr val="accent4"/>
                </a:solidFill>
                <a:hlinkClick r:id="rId5">
                  <a:extLst>
                    <a:ext uri="{A12FA001-AC4F-418D-AE19-62706E023703}">
                      <ahyp:hlinkClr xmlns:ahyp="http://schemas.microsoft.com/office/drawing/2018/hyperlinkcolor" val="tx"/>
                    </a:ext>
                  </a:extLst>
                </a:hlinkClick>
              </a:rPr>
              <a:t>https://github.com/</a:t>
            </a:r>
            <a:endParaRPr lang="en-US" b="1" dirty="0">
              <a:solidFill>
                <a:schemeClr val="accent4"/>
              </a:solidFill>
            </a:endParaRPr>
          </a:p>
          <a:p>
            <a:r>
              <a:rPr lang="en-US" sz="2400" b="1" dirty="0">
                <a:solidFill>
                  <a:srgbClr val="FF0000"/>
                </a:solidFill>
                <a:hlinkClick r:id="rId6"/>
              </a:rPr>
              <a:t>https://s3.amazonaws.com/</a:t>
            </a:r>
            <a:endParaRPr lang="en-US" sz="2400" b="1" dirty="0">
              <a:solidFill>
                <a:srgbClr val="FF0000"/>
              </a:solidFill>
            </a:endParaRPr>
          </a:p>
          <a:p>
            <a:r>
              <a:rPr lang="en-US" sz="2400" b="1" dirty="0">
                <a:solidFill>
                  <a:srgbClr val="92D050"/>
                </a:solidFill>
              </a:rPr>
              <a:t>http://</a:t>
            </a:r>
            <a:r>
              <a:rPr lang="en-US" sz="2400" b="1" dirty="0" err="1">
                <a:solidFill>
                  <a:srgbClr val="92D050"/>
                </a:solidFill>
              </a:rPr>
              <a:t>www.ulliwaltinger.de</a:t>
            </a:r>
            <a:r>
              <a:rPr lang="en-US" sz="2400" b="1" dirty="0">
                <a:solidFill>
                  <a:srgbClr val="92D050"/>
                </a:solidFill>
              </a:rPr>
              <a:t>/sentiment/</a:t>
            </a:r>
            <a:endParaRPr lang="en-US" b="1" dirty="0">
              <a:solidFill>
                <a:schemeClr val="accent4"/>
              </a:solidFill>
            </a:endParaRPr>
          </a:p>
        </p:txBody>
      </p:sp>
    </p:spTree>
    <p:extLst>
      <p:ext uri="{BB962C8B-B14F-4D97-AF65-F5344CB8AC3E}">
        <p14:creationId xmlns:p14="http://schemas.microsoft.com/office/powerpoint/2010/main" val="320383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B485-0090-1743-8D75-92CE85445D07}"/>
              </a:ext>
            </a:extLst>
          </p:cNvPr>
          <p:cNvSpPr>
            <a:spLocks noGrp="1"/>
          </p:cNvSpPr>
          <p:nvPr>
            <p:ph type="title"/>
          </p:nvPr>
        </p:nvSpPr>
        <p:spPr/>
        <p:txBody>
          <a:bodyPr/>
          <a:lstStyle/>
          <a:p>
            <a:endParaRPr lang="en-US" dirty="0"/>
          </a:p>
        </p:txBody>
      </p:sp>
      <p:pic>
        <p:nvPicPr>
          <p:cNvPr id="5" name="Content Placeholder 4" descr="Thank You Wallpaper (61+ images)">
            <a:extLst>
              <a:ext uri="{FF2B5EF4-FFF2-40B4-BE49-F238E27FC236}">
                <a16:creationId xmlns:a16="http://schemas.microsoft.com/office/drawing/2014/main" id="{DE39A66A-CC18-9F40-B73F-64FC8D0EFA48}"/>
              </a:ext>
            </a:extLst>
          </p:cNvPr>
          <p:cNvPicPr>
            <a:picLocks noGrp="1" noChangeAspect="1"/>
          </p:cNvPicPr>
          <p:nvPr>
            <p:ph idx="1"/>
          </p:nvPr>
        </p:nvPicPr>
        <p:blipFill>
          <a:blip r:embed="rId2">
            <a:alphaModFix/>
            <a:extLst>
              <a:ext uri="{BEBA8EAE-BF5A-486C-A8C5-ECC9F3942E4B}">
                <a14:imgProps xmlns:a14="http://schemas.microsoft.com/office/drawing/2010/main">
                  <a14:imgLayer>
                    <a14:imgEffect>
                      <a14:sharpenSoften amount="89000"/>
                    </a14:imgEffect>
                    <a14:imgEffect>
                      <a14:colorTemperature colorTemp="7200"/>
                    </a14:imgEffect>
                    <a14:imgEffect>
                      <a14:saturation sat="400000"/>
                    </a14:imgEffect>
                    <a14:imgEffect>
                      <a14:brightnessContrast bright="11000" contrast="85000"/>
                    </a14:imgEffect>
                  </a14:imgLayer>
                </a14:imgProps>
              </a:ext>
              <a:ext uri="{837473B0-CC2E-450A-ABE3-18F120FF3D39}">
                <a1611:picAttrSrcUrl xmlns:a1611="http://schemas.microsoft.com/office/drawing/2016/11/main" r:id="rId3"/>
              </a:ext>
            </a:extLst>
          </a:blip>
          <a:stretch>
            <a:fillRect/>
          </a:stretch>
        </p:blipFill>
        <p:spPr>
          <a:xfrm>
            <a:off x="1371600" y="1252331"/>
            <a:ext cx="9263270" cy="4906273"/>
          </a:xfrm>
          <a:noFill/>
          <a:ln w="0">
            <a:noFill/>
          </a:ln>
          <a:effectLst>
            <a:outerShdw sx="1000" sy="1000" algn="ctr" rotWithShape="0">
              <a:srgbClr val="000000"/>
            </a:outerShdw>
            <a:softEdge rad="0"/>
          </a:effectLst>
          <a:scene3d>
            <a:camera prst="orthographicFront">
              <a:rot lat="21594000" lon="21594000" rev="0"/>
            </a:camera>
            <a:lightRig rig="threePt" dir="t"/>
          </a:scene3d>
          <a:sp3d>
            <a:bevelT w="0" h="0" prst="divot"/>
            <a:contourClr>
              <a:schemeClr val="accent3">
                <a:lumMod val="50000"/>
              </a:schemeClr>
            </a:contourClr>
          </a:sp3d>
        </p:spPr>
      </p:pic>
    </p:spTree>
    <p:extLst>
      <p:ext uri="{BB962C8B-B14F-4D97-AF65-F5344CB8AC3E}">
        <p14:creationId xmlns:p14="http://schemas.microsoft.com/office/powerpoint/2010/main" val="13350978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7AE0-177C-A749-9926-EA352067E67E}"/>
              </a:ext>
            </a:extLst>
          </p:cNvPr>
          <p:cNvSpPr>
            <a:spLocks noGrp="1"/>
          </p:cNvSpPr>
          <p:nvPr>
            <p:ph type="title"/>
          </p:nvPr>
        </p:nvSpPr>
        <p:spPr>
          <a:xfrm>
            <a:off x="178904" y="764373"/>
            <a:ext cx="11327296" cy="1293028"/>
          </a:xfrm>
        </p:spPr>
        <p:txBody>
          <a:bodyPr>
            <a:normAutofit/>
          </a:bodyPr>
          <a:lstStyle/>
          <a:p>
            <a:pPr algn="l"/>
            <a:r>
              <a:rPr lang="en-US" b="1" dirty="0">
                <a:solidFill>
                  <a:schemeClr val="accent6"/>
                </a:solidFill>
                <a:highlight>
                  <a:srgbClr val="000000"/>
                </a:highlight>
              </a:rPr>
              <a:t>About the dataset</a:t>
            </a:r>
          </a:p>
        </p:txBody>
      </p:sp>
      <p:pic>
        <p:nvPicPr>
          <p:cNvPr id="7" name="Graphic 6" descr="Right Pointing Backhand Index ">
            <a:extLst>
              <a:ext uri="{FF2B5EF4-FFF2-40B4-BE49-F238E27FC236}">
                <a16:creationId xmlns:a16="http://schemas.microsoft.com/office/drawing/2014/main" id="{79BCC2CC-C1B5-45D4-9906-7FA8AD8F1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732" y="2272749"/>
            <a:ext cx="2795912" cy="3054626"/>
          </a:xfrm>
          <a:prstGeom prst="rect">
            <a:avLst/>
          </a:prstGeom>
        </p:spPr>
      </p:pic>
      <p:sp>
        <p:nvSpPr>
          <p:cNvPr id="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4850296" y="2272748"/>
            <a:ext cx="6655904" cy="3945937"/>
          </a:xfrm>
        </p:spPr>
        <p:txBody>
          <a:bodyPr>
            <a:normAutofit fontScale="92500" lnSpcReduction="10000"/>
          </a:bodyPr>
          <a:lstStyle/>
          <a:p>
            <a:r>
              <a:rPr lang="en-US" b="1" i="1" dirty="0">
                <a:solidFill>
                  <a:srgbClr val="FF0000"/>
                </a:solidFill>
              </a:rPr>
              <a:t>Data is collected from </a:t>
            </a:r>
            <a:r>
              <a:rPr lang="en-US" b="1" i="1" dirty="0" err="1">
                <a:solidFill>
                  <a:srgbClr val="FF0000"/>
                </a:solidFill>
              </a:rPr>
              <a:t>Amazonaws</a:t>
            </a:r>
            <a:r>
              <a:rPr lang="en-US" b="1" i="1" dirty="0">
                <a:solidFill>
                  <a:srgbClr val="FF0000"/>
                </a:solidFill>
              </a:rPr>
              <a:t> site</a:t>
            </a:r>
          </a:p>
          <a:p>
            <a:r>
              <a:rPr lang="en-US" b="1" i="1" dirty="0">
                <a:solidFill>
                  <a:srgbClr val="92D050"/>
                </a:solidFill>
              </a:rPr>
              <a:t>Products reviewed on Amazon site between 2005 and 2015 are analyzed</a:t>
            </a:r>
          </a:p>
          <a:p>
            <a:r>
              <a:rPr lang="en-US" b="1" i="1" dirty="0">
                <a:solidFill>
                  <a:srgbClr val="FF0000"/>
                </a:solidFill>
              </a:rPr>
              <a:t>Products reviewed from four countries are considered : US, UK, FR (France), DE (Denmark)</a:t>
            </a:r>
          </a:p>
          <a:p>
            <a:endParaRPr lang="en-US" b="1" dirty="0">
              <a:solidFill>
                <a:srgbClr val="00FDFF"/>
              </a:solidFill>
            </a:endParaRPr>
          </a:p>
          <a:p>
            <a:r>
              <a:rPr lang="en-US" sz="2600" b="1" dirty="0">
                <a:solidFill>
                  <a:srgbClr val="00FDFF"/>
                </a:solidFill>
                <a:latin typeface="Comic Sans MS" panose="030F0902030302020204" pitchFamily="66" charset="0"/>
              </a:rPr>
              <a:t>File Size : </a:t>
            </a:r>
            <a:r>
              <a:rPr lang="en-US" b="1" i="1" dirty="0">
                <a:solidFill>
                  <a:srgbClr val="92D050"/>
                </a:solidFill>
              </a:rPr>
              <a:t>5.26 GB</a:t>
            </a:r>
          </a:p>
          <a:p>
            <a:r>
              <a:rPr lang="en-US" sz="2600" b="1" dirty="0">
                <a:solidFill>
                  <a:srgbClr val="00FDFF"/>
                </a:solidFill>
                <a:latin typeface="Comic Sans MS" panose="030F0902030302020204" pitchFamily="66" charset="0"/>
              </a:rPr>
              <a:t>Number of Files : </a:t>
            </a:r>
            <a:r>
              <a:rPr lang="en-US" sz="2600" b="1" i="1" dirty="0">
                <a:solidFill>
                  <a:srgbClr val="FF0000"/>
                </a:solidFill>
                <a:latin typeface="Comic Sans MS" panose="030F0902030302020204" pitchFamily="66" charset="0"/>
              </a:rPr>
              <a:t>8</a:t>
            </a:r>
            <a:endParaRPr lang="en-US" b="1" i="1" dirty="0">
              <a:solidFill>
                <a:srgbClr val="FF0000"/>
              </a:solidFill>
            </a:endParaRPr>
          </a:p>
          <a:p>
            <a:r>
              <a:rPr lang="en-US" sz="2600" b="1" dirty="0">
                <a:solidFill>
                  <a:srgbClr val="00FDFF"/>
                </a:solidFill>
                <a:latin typeface="Comic Sans MS" panose="030F0902030302020204" pitchFamily="66" charset="0"/>
              </a:rPr>
              <a:t>File Format : </a:t>
            </a:r>
            <a:r>
              <a:rPr lang="en-US" b="1" i="1" dirty="0">
                <a:solidFill>
                  <a:srgbClr val="92D050"/>
                </a:solidFill>
              </a:rPr>
              <a:t>TSV (Text Separated Values)</a:t>
            </a:r>
          </a:p>
          <a:p>
            <a:pPr>
              <a:lnSpc>
                <a:spcPct val="100000"/>
              </a:lnSpc>
            </a:pPr>
            <a:r>
              <a:rPr lang="en-US" sz="2600" b="1" dirty="0">
                <a:solidFill>
                  <a:srgbClr val="00FDFF"/>
                </a:solidFill>
                <a:latin typeface="Comic Sans MS" panose="030F0902030302020204" pitchFamily="66" charset="0"/>
              </a:rPr>
              <a:t>Total no. of product reviews : </a:t>
            </a:r>
            <a:r>
              <a:rPr lang="en-US" b="1" i="1" dirty="0">
                <a:solidFill>
                  <a:srgbClr val="FF0000"/>
                </a:solidFill>
              </a:rPr>
              <a:t>9.57 million</a:t>
            </a:r>
          </a:p>
        </p:txBody>
      </p:sp>
    </p:spTree>
    <p:extLst>
      <p:ext uri="{BB962C8B-B14F-4D97-AF65-F5344CB8AC3E}">
        <p14:creationId xmlns:p14="http://schemas.microsoft.com/office/powerpoint/2010/main" val="84842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737A-71FC-4148-9171-02B2C2E90BA4}"/>
              </a:ext>
            </a:extLst>
          </p:cNvPr>
          <p:cNvSpPr>
            <a:spLocks noGrp="1"/>
          </p:cNvSpPr>
          <p:nvPr>
            <p:ph type="title"/>
          </p:nvPr>
        </p:nvSpPr>
        <p:spPr>
          <a:xfrm>
            <a:off x="2895600" y="764373"/>
            <a:ext cx="8610600" cy="1293028"/>
          </a:xfrm>
        </p:spPr>
        <p:txBody>
          <a:bodyPr>
            <a:normAutofit/>
          </a:bodyPr>
          <a:lstStyle/>
          <a:p>
            <a:r>
              <a:rPr lang="en-US" b="1" dirty="0">
                <a:solidFill>
                  <a:schemeClr val="accent6"/>
                </a:solidFill>
                <a:highlight>
                  <a:srgbClr val="000000"/>
                </a:highlight>
              </a:rPr>
              <a:t>Cluster details</a:t>
            </a:r>
          </a:p>
        </p:txBody>
      </p:sp>
      <p:sp>
        <p:nvSpPr>
          <p:cNvPr id="3" name="Content Placeholder 2">
            <a:extLst>
              <a:ext uri="{FF2B5EF4-FFF2-40B4-BE49-F238E27FC236}">
                <a16:creationId xmlns:a16="http://schemas.microsoft.com/office/drawing/2014/main" id="{BB12362A-C826-C943-AD79-BE3933ED696E}"/>
              </a:ext>
            </a:extLst>
          </p:cNvPr>
          <p:cNvSpPr>
            <a:spLocks noGrp="1"/>
          </p:cNvSpPr>
          <p:nvPr>
            <p:ph idx="1"/>
          </p:nvPr>
        </p:nvSpPr>
        <p:spPr>
          <a:xfrm>
            <a:off x="677333" y="2194560"/>
            <a:ext cx="7501108" cy="4024125"/>
          </a:xfrm>
        </p:spPr>
        <p:txBody>
          <a:bodyPr>
            <a:normAutofit/>
          </a:bodyPr>
          <a:lstStyle/>
          <a:p>
            <a:pPr marL="0" lvl="0" indent="-133350">
              <a:spcBef>
                <a:spcPts val="0"/>
              </a:spcBef>
              <a:spcAft>
                <a:spcPts val="600"/>
              </a:spcAft>
              <a:buClr>
                <a:schemeClr val="dk1"/>
              </a:buClr>
              <a:buSzPts val="2100"/>
              <a:buNone/>
            </a:pPr>
            <a:r>
              <a:rPr lang="en" b="1" dirty="0">
                <a:solidFill>
                  <a:srgbClr val="FF0000"/>
                </a:solidFill>
                <a:latin typeface="Chalkduster" panose="03050602040202020205" pitchFamily="66" charset="77"/>
                <a:cs typeface="Bangla MN" pitchFamily="2" charset="0"/>
              </a:rPr>
              <a:t>Cluster Version </a:t>
            </a:r>
            <a:r>
              <a:rPr lang="en" b="1" dirty="0">
                <a:solidFill>
                  <a:srgbClr val="FF0000"/>
                </a:solidFill>
                <a:latin typeface="+mj-lt"/>
                <a:cs typeface="Bangla MN" pitchFamily="2" charset="0"/>
              </a:rPr>
              <a:t>:</a:t>
            </a:r>
            <a:r>
              <a:rPr lang="en" b="1" dirty="0">
                <a:solidFill>
                  <a:srgbClr val="FF0000"/>
                </a:solidFill>
                <a:latin typeface="Chalkduster" panose="03050602040202020205" pitchFamily="66" charset="77"/>
                <a:cs typeface="Bangla MN" pitchFamily="2" charset="0"/>
              </a:rPr>
              <a:t>  </a:t>
            </a:r>
            <a:r>
              <a:rPr lang="en" b="1" i="1" dirty="0">
                <a:solidFill>
                  <a:srgbClr val="FFFF00"/>
                </a:solidFill>
              </a:rPr>
              <a:t>Oracle Big Data Cloud Service</a:t>
            </a:r>
            <a:br>
              <a:rPr lang="en" dirty="0"/>
            </a:br>
            <a:endParaRPr lang="en" dirty="0"/>
          </a:p>
          <a:p>
            <a:pPr marL="0" lvl="0" indent="-133350">
              <a:spcBef>
                <a:spcPts val="0"/>
              </a:spcBef>
              <a:spcAft>
                <a:spcPts val="600"/>
              </a:spcAft>
              <a:buClr>
                <a:schemeClr val="dk1"/>
              </a:buClr>
              <a:buSzPts val="2100"/>
              <a:buNone/>
            </a:pPr>
            <a:r>
              <a:rPr lang="en" b="1" dirty="0">
                <a:solidFill>
                  <a:srgbClr val="92D050"/>
                </a:solidFill>
                <a:latin typeface="Chalkduster" panose="03050602040202020205" pitchFamily="66" charset="77"/>
                <a:cs typeface="Bangla MN" pitchFamily="2" charset="0"/>
              </a:rPr>
              <a:t>No. of Nodes    </a:t>
            </a:r>
            <a:r>
              <a:rPr lang="en" b="1" dirty="0">
                <a:solidFill>
                  <a:srgbClr val="FF0000"/>
                </a:solidFill>
                <a:latin typeface="+mj-lt"/>
                <a:cs typeface="Bangla MN" pitchFamily="2" charset="0"/>
              </a:rPr>
              <a:t>:</a:t>
            </a:r>
            <a:r>
              <a:rPr lang="en" b="1" dirty="0">
                <a:solidFill>
                  <a:srgbClr val="92D050"/>
                </a:solidFill>
                <a:latin typeface="Chalkduster" panose="03050602040202020205" pitchFamily="66" charset="77"/>
                <a:cs typeface="Bangla MN" pitchFamily="2" charset="0"/>
              </a:rPr>
              <a:t> </a:t>
            </a:r>
            <a:r>
              <a:rPr lang="en" b="1" dirty="0">
                <a:solidFill>
                  <a:srgbClr val="FFFF00"/>
                </a:solidFill>
                <a:latin typeface="Chalkduster" panose="03050602040202020205" pitchFamily="66" charset="77"/>
                <a:cs typeface="Bangla MN" pitchFamily="2" charset="0"/>
              </a:rPr>
              <a:t>2</a:t>
            </a:r>
            <a:br>
              <a:rPr lang="en" dirty="0"/>
            </a:br>
            <a:endParaRPr lang="en" dirty="0"/>
          </a:p>
          <a:p>
            <a:pPr marL="0" lvl="0" indent="-133350">
              <a:spcBef>
                <a:spcPts val="0"/>
              </a:spcBef>
              <a:spcAft>
                <a:spcPts val="600"/>
              </a:spcAft>
              <a:buClr>
                <a:schemeClr val="dk1"/>
              </a:buClr>
              <a:buSzPts val="2100"/>
              <a:buNone/>
            </a:pPr>
            <a:r>
              <a:rPr lang="en" b="1" dirty="0">
                <a:solidFill>
                  <a:srgbClr val="FF0000"/>
                </a:solidFill>
                <a:latin typeface="Chalkduster" panose="03050602040202020205" pitchFamily="66" charset="77"/>
                <a:cs typeface="Bangla MN" pitchFamily="2" charset="0"/>
              </a:rPr>
              <a:t>Memory Size   </a:t>
            </a:r>
            <a:r>
              <a:rPr lang="en" b="1" dirty="0">
                <a:solidFill>
                  <a:srgbClr val="FF0000"/>
                </a:solidFill>
                <a:latin typeface="+mj-lt"/>
                <a:cs typeface="Bangla MN" pitchFamily="2" charset="0"/>
              </a:rPr>
              <a:t>   : </a:t>
            </a:r>
            <a:r>
              <a:rPr lang="en" b="1" i="1" dirty="0">
                <a:solidFill>
                  <a:srgbClr val="FFFF00"/>
                </a:solidFill>
              </a:rPr>
              <a:t>16 GB x2</a:t>
            </a:r>
            <a:br>
              <a:rPr lang="en" dirty="0"/>
            </a:br>
            <a:endParaRPr lang="en" dirty="0"/>
          </a:p>
          <a:p>
            <a:pPr marL="0" lvl="0" indent="-133350">
              <a:spcBef>
                <a:spcPts val="0"/>
              </a:spcBef>
              <a:spcAft>
                <a:spcPts val="600"/>
              </a:spcAft>
              <a:buClr>
                <a:schemeClr val="dk1"/>
              </a:buClr>
              <a:buSzPts val="2100"/>
              <a:buNone/>
            </a:pPr>
            <a:r>
              <a:rPr lang="en" b="1" dirty="0">
                <a:solidFill>
                  <a:srgbClr val="92D050"/>
                </a:solidFill>
                <a:latin typeface="Chalkduster" panose="03050602040202020205" pitchFamily="66" charset="77"/>
                <a:cs typeface="Bangla MN" pitchFamily="2" charset="0"/>
              </a:rPr>
              <a:t>CPU              </a:t>
            </a:r>
            <a:r>
              <a:rPr lang="en" b="1" dirty="0">
                <a:solidFill>
                  <a:srgbClr val="FF0000"/>
                </a:solidFill>
                <a:latin typeface="+mj-lt"/>
                <a:cs typeface="Bangla MN" pitchFamily="2" charset="0"/>
              </a:rPr>
              <a:t>: </a:t>
            </a:r>
            <a:r>
              <a:rPr lang="en" b="1" dirty="0">
                <a:solidFill>
                  <a:srgbClr val="FFFF00"/>
                </a:solidFill>
                <a:latin typeface="Chalkduster" panose="03050602040202020205" pitchFamily="66" charset="77"/>
                <a:cs typeface="Bangla MN" pitchFamily="2" charset="0"/>
              </a:rPr>
              <a:t>4vcpu x2</a:t>
            </a:r>
            <a:br>
              <a:rPr lang="en" dirty="0"/>
            </a:br>
            <a:endParaRPr lang="en" b="1" dirty="0">
              <a:solidFill>
                <a:srgbClr val="FF0000"/>
              </a:solidFill>
              <a:latin typeface="Chalkduster" panose="03050602040202020205" pitchFamily="66" charset="77"/>
              <a:cs typeface="Bangla MN" pitchFamily="2" charset="0"/>
            </a:endParaRPr>
          </a:p>
          <a:p>
            <a:pPr marL="0" lvl="0" indent="-133350">
              <a:spcBef>
                <a:spcPts val="0"/>
              </a:spcBef>
              <a:spcAft>
                <a:spcPts val="600"/>
              </a:spcAft>
              <a:buClr>
                <a:schemeClr val="dk1"/>
              </a:buClr>
              <a:buSzPts val="2100"/>
              <a:buNone/>
            </a:pPr>
            <a:r>
              <a:rPr lang="en" b="1" dirty="0">
                <a:solidFill>
                  <a:srgbClr val="FF0000"/>
                </a:solidFill>
                <a:latin typeface="Chalkduster" panose="03050602040202020205" pitchFamily="66" charset="77"/>
                <a:cs typeface="Bangla MN" pitchFamily="2" charset="0"/>
              </a:rPr>
              <a:t>HDFS Disk        </a:t>
            </a:r>
            <a:r>
              <a:rPr lang="en" b="1" dirty="0">
                <a:solidFill>
                  <a:srgbClr val="FF0000"/>
                </a:solidFill>
                <a:latin typeface="+mj-lt"/>
                <a:cs typeface="Bangla MN" pitchFamily="2" charset="0"/>
              </a:rPr>
              <a:t>:</a:t>
            </a:r>
            <a:r>
              <a:rPr lang="en" b="1" dirty="0">
                <a:solidFill>
                  <a:srgbClr val="FF0000"/>
                </a:solidFill>
                <a:latin typeface="Chalkduster" panose="03050602040202020205" pitchFamily="66" charset="77"/>
                <a:cs typeface="Bangla MN" pitchFamily="2" charset="0"/>
              </a:rPr>
              <a:t> </a:t>
            </a:r>
            <a:r>
              <a:rPr lang="en" b="1" i="1" dirty="0">
                <a:solidFill>
                  <a:srgbClr val="FFFF00"/>
                </a:solidFill>
              </a:rPr>
              <a:t>600 GB x2</a:t>
            </a:r>
          </a:p>
        </p:txBody>
      </p:sp>
      <p:pic>
        <p:nvPicPr>
          <p:cNvPr id="7" name="Graphic 6" descr="Computer">
            <a:extLst>
              <a:ext uri="{FF2B5EF4-FFF2-40B4-BE49-F238E27FC236}">
                <a16:creationId xmlns:a16="http://schemas.microsoft.com/office/drawing/2014/main" id="{AAFF55E1-D0F4-4CDF-850B-B76762AB5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8441" y="2176525"/>
            <a:ext cx="3639337" cy="3639337"/>
          </a:xfrm>
          <a:prstGeom prst="rect">
            <a:avLst/>
          </a:prstGeom>
        </p:spPr>
      </p:pic>
    </p:spTree>
    <p:extLst>
      <p:ext uri="{BB962C8B-B14F-4D97-AF65-F5344CB8AC3E}">
        <p14:creationId xmlns:p14="http://schemas.microsoft.com/office/powerpoint/2010/main" val="1807769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FF9-7B75-3A42-99FE-41F1A3E7B0AB}"/>
              </a:ext>
            </a:extLst>
          </p:cNvPr>
          <p:cNvSpPr>
            <a:spLocks noGrp="1"/>
          </p:cNvSpPr>
          <p:nvPr>
            <p:ph type="title"/>
          </p:nvPr>
        </p:nvSpPr>
        <p:spPr>
          <a:xfrm>
            <a:off x="887896" y="764373"/>
            <a:ext cx="10618304" cy="1024670"/>
          </a:xfrm>
        </p:spPr>
        <p:txBody>
          <a:bodyPr>
            <a:normAutofit/>
          </a:bodyPr>
          <a:lstStyle/>
          <a:p>
            <a:pPr algn="l"/>
            <a:r>
              <a:rPr lang="en-US" b="1" dirty="0">
                <a:solidFill>
                  <a:schemeClr val="accent6"/>
                </a:solidFill>
                <a:highlight>
                  <a:srgbClr val="000000"/>
                </a:highlight>
              </a:rPr>
              <a:t> Big data</a:t>
            </a:r>
          </a:p>
        </p:txBody>
      </p:sp>
      <p:sp>
        <p:nvSpPr>
          <p:cNvPr id="3" name="Content Placeholder 2">
            <a:extLst>
              <a:ext uri="{FF2B5EF4-FFF2-40B4-BE49-F238E27FC236}">
                <a16:creationId xmlns:a16="http://schemas.microsoft.com/office/drawing/2014/main" id="{30B136D7-9982-AE4A-B3E5-2BC0D72DB883}"/>
              </a:ext>
            </a:extLst>
          </p:cNvPr>
          <p:cNvSpPr>
            <a:spLocks noGrp="1"/>
          </p:cNvSpPr>
          <p:nvPr>
            <p:ph idx="1"/>
          </p:nvPr>
        </p:nvSpPr>
        <p:spPr>
          <a:xfrm>
            <a:off x="677333" y="1928192"/>
            <a:ext cx="5816600" cy="4290494"/>
          </a:xfrm>
        </p:spPr>
        <p:txBody>
          <a:bodyPr>
            <a:normAutofit/>
          </a:bodyPr>
          <a:lstStyle/>
          <a:p>
            <a:r>
              <a:rPr lang="en-US" b="1" i="1" dirty="0">
                <a:solidFill>
                  <a:schemeClr val="accent1"/>
                </a:solidFill>
              </a:rPr>
              <a:t>Big data is a term used to refer to the study and applications of data sets that are too complex for traditional data-processing application software to adequately deal with.</a:t>
            </a:r>
          </a:p>
          <a:p>
            <a:r>
              <a:rPr lang="en-US" b="1" i="1" dirty="0">
                <a:solidFill>
                  <a:schemeClr val="accent4"/>
                </a:solidFill>
              </a:rPr>
              <a:t>It works on the principle that the more you know about anything the more reliably you can gain new insights and make predictions about it’s future. By comparing more data points, relationships begin to emerge and these relationships enable us to learn and make smarter decisions. </a:t>
            </a:r>
          </a:p>
        </p:txBody>
      </p:sp>
      <p:pic>
        <p:nvPicPr>
          <p:cNvPr id="5" name="Picture 4">
            <a:extLst>
              <a:ext uri="{FF2B5EF4-FFF2-40B4-BE49-F238E27FC236}">
                <a16:creationId xmlns:a16="http://schemas.microsoft.com/office/drawing/2014/main" id="{B725EA44-3CAE-7740-AF52-BB7814B6C0B5}"/>
              </a:ext>
            </a:extLst>
          </p:cNvPr>
          <p:cNvPicPr>
            <a:picLocks noChangeAspect="1"/>
          </p:cNvPicPr>
          <p:nvPr/>
        </p:nvPicPr>
        <p:blipFill rotWithShape="1">
          <a:blip r:embed="rId2">
            <a:extLst/>
          </a:blip>
          <a:srcRect l="257" r="992" b="-1"/>
          <a:stretch/>
        </p:blipFill>
        <p:spPr>
          <a:xfrm>
            <a:off x="6985000" y="1928191"/>
            <a:ext cx="4521200" cy="3983894"/>
          </a:xfrm>
          <a:prstGeom prst="rect">
            <a:avLst/>
          </a:prstGeom>
        </p:spPr>
      </p:pic>
    </p:spTree>
    <p:extLst>
      <p:ext uri="{BB962C8B-B14F-4D97-AF65-F5344CB8AC3E}">
        <p14:creationId xmlns:p14="http://schemas.microsoft.com/office/powerpoint/2010/main" val="128402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151A-6A8C-A142-8AD6-4609E16A2BAD}"/>
              </a:ext>
            </a:extLst>
          </p:cNvPr>
          <p:cNvSpPr>
            <a:spLocks noGrp="1"/>
          </p:cNvSpPr>
          <p:nvPr>
            <p:ph type="title"/>
          </p:nvPr>
        </p:nvSpPr>
        <p:spPr>
          <a:xfrm>
            <a:off x="2531164" y="764373"/>
            <a:ext cx="4921195" cy="1293028"/>
          </a:xfrm>
        </p:spPr>
        <p:txBody>
          <a:bodyPr>
            <a:normAutofit/>
          </a:bodyPr>
          <a:lstStyle/>
          <a:p>
            <a:pPr algn="l"/>
            <a:r>
              <a:rPr lang="en-US" b="1" dirty="0" err="1">
                <a:solidFill>
                  <a:srgbClr val="00B0F0"/>
                </a:solidFill>
              </a:rPr>
              <a:t>hadoop</a:t>
            </a:r>
            <a:endParaRPr lang="en-US" b="1" dirty="0">
              <a:solidFill>
                <a:srgbClr val="00B0F0"/>
              </a:solidFill>
            </a:endParaRPr>
          </a:p>
        </p:txBody>
      </p:sp>
      <p:sp>
        <p:nvSpPr>
          <p:cNvPr id="10" name="Content Placeholder 9">
            <a:extLst>
              <a:ext uri="{FF2B5EF4-FFF2-40B4-BE49-F238E27FC236}">
                <a16:creationId xmlns:a16="http://schemas.microsoft.com/office/drawing/2014/main" id="{FA09A3ED-37A0-4448-9EA0-56B331311D1A}"/>
              </a:ext>
            </a:extLst>
          </p:cNvPr>
          <p:cNvSpPr>
            <a:spLocks noGrp="1"/>
          </p:cNvSpPr>
          <p:nvPr>
            <p:ph idx="1"/>
          </p:nvPr>
        </p:nvSpPr>
        <p:spPr>
          <a:xfrm>
            <a:off x="238538" y="2194560"/>
            <a:ext cx="7213821" cy="4024125"/>
          </a:xfrm>
        </p:spPr>
        <p:txBody>
          <a:bodyPr>
            <a:normAutofit/>
          </a:bodyPr>
          <a:lstStyle/>
          <a:p>
            <a:pPr marL="0" indent="0">
              <a:buNone/>
            </a:pPr>
            <a:r>
              <a:rPr lang="en-US" b="1" i="1" dirty="0">
                <a:solidFill>
                  <a:schemeClr val="accent4"/>
                </a:solidFill>
              </a:rPr>
              <a:t>Hadoop is a framework to process Big Data. It is a     framework that enables you to store and process large data sets in parallel and distributed fashion.</a:t>
            </a:r>
          </a:p>
          <a:p>
            <a:pPr marL="0" indent="0">
              <a:buNone/>
            </a:pPr>
            <a:r>
              <a:rPr lang="en-US" sz="2400" b="1" i="1" u="sng" dirty="0">
                <a:solidFill>
                  <a:schemeClr val="accent6"/>
                </a:solidFill>
              </a:rPr>
              <a:t>Hadoop Core Components:</a:t>
            </a:r>
          </a:p>
          <a:p>
            <a:pPr marL="0" indent="0">
              <a:buNone/>
            </a:pPr>
            <a:r>
              <a:rPr lang="en-US" b="1" i="1" dirty="0">
                <a:solidFill>
                  <a:srgbClr val="FFFF00"/>
                </a:solidFill>
              </a:rPr>
              <a:t>Hadoop Distributed File System (HDFS)</a:t>
            </a:r>
            <a:r>
              <a:rPr lang="en-US" b="1" i="1" dirty="0"/>
              <a:t> </a:t>
            </a:r>
            <a:r>
              <a:rPr lang="en-US" b="1" i="1" dirty="0">
                <a:solidFill>
                  <a:schemeClr val="accent1"/>
                </a:solidFill>
              </a:rPr>
              <a:t>takes care of storage part of Hadoop architecture.</a:t>
            </a:r>
          </a:p>
          <a:p>
            <a:pPr marL="0" indent="0">
              <a:buNone/>
            </a:pPr>
            <a:r>
              <a:rPr lang="en-US" b="1" i="1" dirty="0">
                <a:solidFill>
                  <a:srgbClr val="FFFF00"/>
                </a:solidFill>
              </a:rPr>
              <a:t>MapReduce</a:t>
            </a:r>
            <a:r>
              <a:rPr lang="en-US" i="1" dirty="0"/>
              <a:t> </a:t>
            </a:r>
            <a:r>
              <a:rPr lang="en-US" b="1" i="1" dirty="0">
                <a:solidFill>
                  <a:schemeClr val="accent1"/>
                </a:solidFill>
              </a:rPr>
              <a:t>is a processing model and software framework for writing applications which can run on Hadoop. These programs of MapReduce are capable of processing Big Data in parallel on large clusters of computational nodes.</a:t>
            </a:r>
          </a:p>
          <a:p>
            <a:endParaRPr lang="en-US" sz="2000" dirty="0"/>
          </a:p>
        </p:txBody>
      </p:sp>
      <p:pic>
        <p:nvPicPr>
          <p:cNvPr id="8" name="Content Placeholder 4">
            <a:extLst>
              <a:ext uri="{FF2B5EF4-FFF2-40B4-BE49-F238E27FC236}">
                <a16:creationId xmlns:a16="http://schemas.microsoft.com/office/drawing/2014/main" id="{A43F273D-DC7F-C44C-9636-8B6341AE0EC7}"/>
              </a:ext>
            </a:extLst>
          </p:cNvPr>
          <p:cNvPicPr>
            <a:picLocks noChangeAspect="1"/>
          </p:cNvPicPr>
          <p:nvPr/>
        </p:nvPicPr>
        <p:blipFill>
          <a:blip r:embed="rId2"/>
          <a:stretch>
            <a:fillRect/>
          </a:stretch>
        </p:blipFill>
        <p:spPr>
          <a:xfrm>
            <a:off x="7354957" y="2194560"/>
            <a:ext cx="4532243" cy="3238831"/>
          </a:xfrm>
          <a:prstGeom prst="rect">
            <a:avLst/>
          </a:prstGeom>
        </p:spPr>
      </p:pic>
      <p:pic>
        <p:nvPicPr>
          <p:cNvPr id="4" name="Picture 3">
            <a:extLst>
              <a:ext uri="{FF2B5EF4-FFF2-40B4-BE49-F238E27FC236}">
                <a16:creationId xmlns:a16="http://schemas.microsoft.com/office/drawing/2014/main" id="{88F041D9-1FFE-3740-8D48-C3729A307F58}"/>
              </a:ext>
            </a:extLst>
          </p:cNvPr>
          <p:cNvPicPr>
            <a:picLocks noChangeAspect="1"/>
          </p:cNvPicPr>
          <p:nvPr/>
        </p:nvPicPr>
        <p:blipFill>
          <a:blip r:embed="rId3"/>
          <a:stretch>
            <a:fillRect/>
          </a:stretch>
        </p:blipFill>
        <p:spPr>
          <a:xfrm>
            <a:off x="352396" y="832951"/>
            <a:ext cx="2082800" cy="1293029"/>
          </a:xfrm>
          <a:prstGeom prst="rect">
            <a:avLst/>
          </a:prstGeom>
        </p:spPr>
      </p:pic>
    </p:spTree>
    <p:extLst>
      <p:ext uri="{BB962C8B-B14F-4D97-AF65-F5344CB8AC3E}">
        <p14:creationId xmlns:p14="http://schemas.microsoft.com/office/powerpoint/2010/main" val="338636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951B-69EE-194E-9DAF-402C3FA4CC13}"/>
              </a:ext>
            </a:extLst>
          </p:cNvPr>
          <p:cNvSpPr>
            <a:spLocks noGrp="1"/>
          </p:cNvSpPr>
          <p:nvPr>
            <p:ph type="title"/>
          </p:nvPr>
        </p:nvSpPr>
        <p:spPr>
          <a:xfrm>
            <a:off x="2270715" y="512582"/>
            <a:ext cx="4710787" cy="1293028"/>
          </a:xfrm>
        </p:spPr>
        <p:txBody>
          <a:bodyPr>
            <a:normAutofit/>
          </a:bodyPr>
          <a:lstStyle/>
          <a:p>
            <a:pPr algn="l"/>
            <a:r>
              <a:rPr lang="en-US" b="1" dirty="0">
                <a:solidFill>
                  <a:schemeClr val="accent6"/>
                </a:solidFill>
              </a:rPr>
              <a:t>hive</a:t>
            </a:r>
          </a:p>
        </p:txBody>
      </p:sp>
      <p:sp>
        <p:nvSpPr>
          <p:cNvPr id="29" name="Content Placeholder 21">
            <a:extLst>
              <a:ext uri="{FF2B5EF4-FFF2-40B4-BE49-F238E27FC236}">
                <a16:creationId xmlns:a16="http://schemas.microsoft.com/office/drawing/2014/main" id="{EDA2CF78-0084-423B-BB07-50114B215EFE}"/>
              </a:ext>
            </a:extLst>
          </p:cNvPr>
          <p:cNvSpPr>
            <a:spLocks noGrp="1"/>
          </p:cNvSpPr>
          <p:nvPr>
            <p:ph idx="1"/>
          </p:nvPr>
        </p:nvSpPr>
        <p:spPr>
          <a:xfrm>
            <a:off x="677332" y="2194560"/>
            <a:ext cx="11090597" cy="4024125"/>
          </a:xfrm>
        </p:spPr>
        <p:txBody>
          <a:bodyPr>
            <a:normAutofit/>
          </a:bodyPr>
          <a:lstStyle/>
          <a:p>
            <a:r>
              <a:rPr lang="en-US" b="1" i="1" dirty="0">
                <a:solidFill>
                  <a:schemeClr val="accent1"/>
                </a:solidFill>
              </a:rPr>
              <a:t>Hive is a data warehouse infrastructure tool to process structured data in Hadoop. It resides on top of Hadoop to summarize Big Data, and makes querying and analyzing easy.</a:t>
            </a:r>
          </a:p>
          <a:p>
            <a:r>
              <a:rPr lang="en-US" b="1" i="1" dirty="0">
                <a:solidFill>
                  <a:schemeClr val="accent4"/>
                </a:solidFill>
              </a:rPr>
              <a:t>Initially Hive was developed by Facebook, later the Apache Software Foundation took it up and developed it further as an open source under the name Apache Hive.</a:t>
            </a:r>
          </a:p>
          <a:p>
            <a:r>
              <a:rPr lang="en-US" b="1" i="1" dirty="0">
                <a:solidFill>
                  <a:schemeClr val="accent1"/>
                </a:solidFill>
              </a:rPr>
              <a:t>It stores schema in a database and processed data into HDFS.</a:t>
            </a:r>
          </a:p>
          <a:p>
            <a:r>
              <a:rPr lang="en-US" b="1" i="1" dirty="0">
                <a:solidFill>
                  <a:schemeClr val="accent4"/>
                </a:solidFill>
              </a:rPr>
              <a:t>It provides SQL type language for querying called HiveQL.</a:t>
            </a:r>
          </a:p>
          <a:p>
            <a:r>
              <a:rPr lang="en-US" b="1" i="1" dirty="0">
                <a:solidFill>
                  <a:schemeClr val="accent1"/>
                </a:solidFill>
              </a:rPr>
              <a:t>It is familiar, fast, scalable, and extensible.</a:t>
            </a:r>
          </a:p>
          <a:p>
            <a:endParaRPr lang="en-US" dirty="0"/>
          </a:p>
        </p:txBody>
      </p:sp>
      <p:pic>
        <p:nvPicPr>
          <p:cNvPr id="30" name="Content Placeholder 4">
            <a:extLst>
              <a:ext uri="{FF2B5EF4-FFF2-40B4-BE49-F238E27FC236}">
                <a16:creationId xmlns:a16="http://schemas.microsoft.com/office/drawing/2014/main" id="{1414AC79-78BD-ED44-AD9D-2B45174C3769}"/>
              </a:ext>
            </a:extLst>
          </p:cNvPr>
          <p:cNvPicPr>
            <a:picLocks noChangeAspect="1"/>
          </p:cNvPicPr>
          <p:nvPr/>
        </p:nvPicPr>
        <p:blipFill>
          <a:blip r:embed="rId2"/>
          <a:stretch>
            <a:fillRect/>
          </a:stretch>
        </p:blipFill>
        <p:spPr>
          <a:xfrm>
            <a:off x="980661" y="687127"/>
            <a:ext cx="1290054" cy="1118483"/>
          </a:xfrm>
          <a:prstGeom prst="rect">
            <a:avLst/>
          </a:prstGeom>
        </p:spPr>
      </p:pic>
    </p:spTree>
    <p:extLst>
      <p:ext uri="{BB962C8B-B14F-4D97-AF65-F5344CB8AC3E}">
        <p14:creationId xmlns:p14="http://schemas.microsoft.com/office/powerpoint/2010/main" val="1555411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10E3-E85E-AA4A-AA51-B71276372EC7}"/>
              </a:ext>
            </a:extLst>
          </p:cNvPr>
          <p:cNvSpPr>
            <a:spLocks noGrp="1"/>
          </p:cNvSpPr>
          <p:nvPr>
            <p:ph type="title"/>
          </p:nvPr>
        </p:nvSpPr>
        <p:spPr/>
        <p:txBody>
          <a:bodyPr>
            <a:normAutofit/>
          </a:bodyPr>
          <a:lstStyle/>
          <a:p>
            <a:r>
              <a:rPr lang="en-US" b="1" dirty="0">
                <a:solidFill>
                  <a:schemeClr val="accent6"/>
                </a:solidFill>
                <a:highlight>
                  <a:srgbClr val="000000"/>
                </a:highlight>
              </a:rPr>
              <a:t>Data Source URLs</a:t>
            </a:r>
          </a:p>
        </p:txBody>
      </p:sp>
      <p:sp>
        <p:nvSpPr>
          <p:cNvPr id="3" name="Content Placeholder 2">
            <a:extLst>
              <a:ext uri="{FF2B5EF4-FFF2-40B4-BE49-F238E27FC236}">
                <a16:creationId xmlns:a16="http://schemas.microsoft.com/office/drawing/2014/main" id="{4D7D561C-9A09-F846-A385-FB703C72AFA2}"/>
              </a:ext>
            </a:extLst>
          </p:cNvPr>
          <p:cNvSpPr>
            <a:spLocks noGrp="1"/>
          </p:cNvSpPr>
          <p:nvPr>
            <p:ph idx="1"/>
          </p:nvPr>
        </p:nvSpPr>
        <p:spPr/>
        <p:txBody>
          <a:bodyPr>
            <a:normAutofit/>
          </a:bodyPr>
          <a:lstStyle/>
          <a:p>
            <a:r>
              <a:rPr lang="en-US" sz="2000" b="1" dirty="0">
                <a:solidFill>
                  <a:srgbClr val="FFFF00"/>
                </a:solidFill>
              </a:rPr>
              <a:t>US :  </a:t>
            </a:r>
            <a:r>
              <a:rPr lang="en-US" sz="1600" b="1" dirty="0">
                <a:solidFill>
                  <a:srgbClr val="FF0000"/>
                </a:solidFill>
              </a:rPr>
              <a:t>https://s3.amazonaws.com/amazon-reviews-</a:t>
            </a:r>
            <a:r>
              <a:rPr lang="en-US" sz="1600" b="1" dirty="0" err="1">
                <a:solidFill>
                  <a:srgbClr val="FF0000"/>
                </a:solidFill>
              </a:rPr>
              <a:t>pds</a:t>
            </a:r>
            <a:r>
              <a:rPr lang="en-US" sz="1600" b="1" dirty="0">
                <a:solidFill>
                  <a:srgbClr val="FF0000"/>
                </a:solidFill>
              </a:rPr>
              <a:t>/</a:t>
            </a:r>
            <a:r>
              <a:rPr lang="en-US" sz="1600" b="1" dirty="0" err="1">
                <a:solidFill>
                  <a:srgbClr val="FF0000"/>
                </a:solidFill>
              </a:rPr>
              <a:t>tsv</a:t>
            </a:r>
            <a:r>
              <a:rPr lang="en-US" sz="1600" b="1" dirty="0">
                <a:solidFill>
                  <a:srgbClr val="FF0000"/>
                </a:solidFill>
              </a:rPr>
              <a:t>/amazon_reviews_multilingual_US_v1_00.tsv.gz</a:t>
            </a:r>
          </a:p>
          <a:p>
            <a:r>
              <a:rPr lang="en-US" sz="2000" b="1" dirty="0">
                <a:solidFill>
                  <a:srgbClr val="FFFF00"/>
                </a:solidFill>
              </a:rPr>
              <a:t>DE :  </a:t>
            </a:r>
            <a:r>
              <a:rPr lang="en-US" sz="1600" b="1" dirty="0">
                <a:solidFill>
                  <a:srgbClr val="92D050"/>
                </a:solidFill>
              </a:rPr>
              <a:t>https://s3.amazonaws.com/amazon-reviews-</a:t>
            </a:r>
            <a:r>
              <a:rPr lang="en-US" sz="1600" b="1" dirty="0" err="1">
                <a:solidFill>
                  <a:srgbClr val="92D050"/>
                </a:solidFill>
              </a:rPr>
              <a:t>pds</a:t>
            </a:r>
            <a:r>
              <a:rPr lang="en-US" sz="1600" b="1" dirty="0">
                <a:solidFill>
                  <a:srgbClr val="92D050"/>
                </a:solidFill>
              </a:rPr>
              <a:t>/</a:t>
            </a:r>
            <a:r>
              <a:rPr lang="en-US" sz="1600" b="1" dirty="0" err="1">
                <a:solidFill>
                  <a:srgbClr val="92D050"/>
                </a:solidFill>
              </a:rPr>
              <a:t>tsv</a:t>
            </a:r>
            <a:r>
              <a:rPr lang="en-US" sz="1600" b="1" dirty="0">
                <a:solidFill>
                  <a:srgbClr val="92D050"/>
                </a:solidFill>
              </a:rPr>
              <a:t>/amazon_reviews_multilingual_DE_v1_00.tsv.gz</a:t>
            </a:r>
          </a:p>
          <a:p>
            <a:r>
              <a:rPr lang="en-US" sz="2000" b="1" dirty="0">
                <a:solidFill>
                  <a:srgbClr val="FFFF00"/>
                </a:solidFill>
              </a:rPr>
              <a:t>UK :  </a:t>
            </a:r>
            <a:r>
              <a:rPr lang="en-US" sz="1600" b="1" dirty="0">
                <a:solidFill>
                  <a:srgbClr val="FF0000"/>
                </a:solidFill>
              </a:rPr>
              <a:t>https://s3.amazonaws.com/amazon-reviews-</a:t>
            </a:r>
            <a:r>
              <a:rPr lang="en-US" sz="1600" b="1" dirty="0" err="1">
                <a:solidFill>
                  <a:srgbClr val="FF0000"/>
                </a:solidFill>
              </a:rPr>
              <a:t>pds</a:t>
            </a:r>
            <a:r>
              <a:rPr lang="en-US" sz="1600" b="1" dirty="0">
                <a:solidFill>
                  <a:srgbClr val="FF0000"/>
                </a:solidFill>
              </a:rPr>
              <a:t>/</a:t>
            </a:r>
            <a:r>
              <a:rPr lang="en-US" sz="1600" b="1" dirty="0" err="1">
                <a:solidFill>
                  <a:srgbClr val="FF0000"/>
                </a:solidFill>
              </a:rPr>
              <a:t>tsv</a:t>
            </a:r>
            <a:r>
              <a:rPr lang="en-US" sz="1600" b="1" dirty="0">
                <a:solidFill>
                  <a:srgbClr val="FF0000"/>
                </a:solidFill>
              </a:rPr>
              <a:t>/amazon_reviews_multilingual_UK_v1_00.tsv.gz </a:t>
            </a:r>
          </a:p>
          <a:p>
            <a:r>
              <a:rPr lang="en-US" sz="2000" b="1" dirty="0">
                <a:solidFill>
                  <a:srgbClr val="FFFF00"/>
                </a:solidFill>
              </a:rPr>
              <a:t>FR :  </a:t>
            </a:r>
            <a:r>
              <a:rPr lang="en-US" sz="1600" b="1" dirty="0">
                <a:solidFill>
                  <a:srgbClr val="92D050"/>
                </a:solidFill>
              </a:rPr>
              <a:t>https://s3.amazonaws.com/amazon-reviews-</a:t>
            </a:r>
            <a:r>
              <a:rPr lang="en-US" sz="1600" b="1" dirty="0" err="1">
                <a:solidFill>
                  <a:srgbClr val="92D050"/>
                </a:solidFill>
              </a:rPr>
              <a:t>pds</a:t>
            </a:r>
            <a:r>
              <a:rPr lang="en-US" sz="1600" b="1" dirty="0">
                <a:solidFill>
                  <a:srgbClr val="92D050"/>
                </a:solidFill>
              </a:rPr>
              <a:t>/</a:t>
            </a:r>
            <a:r>
              <a:rPr lang="en-US" sz="1600" b="1" dirty="0" err="1">
                <a:solidFill>
                  <a:srgbClr val="92D050"/>
                </a:solidFill>
              </a:rPr>
              <a:t>tsv</a:t>
            </a:r>
            <a:r>
              <a:rPr lang="en-US" sz="1600" b="1" dirty="0">
                <a:solidFill>
                  <a:srgbClr val="92D050"/>
                </a:solidFill>
              </a:rPr>
              <a:t>/amazon_reviews_multilingual_FR_v1_00.tsv.gz</a:t>
            </a:r>
          </a:p>
          <a:p>
            <a:r>
              <a:rPr lang="en-US" sz="2000" b="1" dirty="0">
                <a:solidFill>
                  <a:srgbClr val="FFFF00"/>
                </a:solidFill>
              </a:rPr>
              <a:t>US Dictionary </a:t>
            </a:r>
            <a:r>
              <a:rPr lang="en-US" sz="1600" b="1" dirty="0">
                <a:solidFill>
                  <a:srgbClr val="FFFF00"/>
                </a:solidFill>
              </a:rPr>
              <a:t>:  </a:t>
            </a:r>
            <a:r>
              <a:rPr lang="en-US" sz="1600" b="1" dirty="0">
                <a:solidFill>
                  <a:srgbClr val="FF0000"/>
                </a:solidFill>
                <a:hlinkClick r:id="rId2">
                  <a:extLst>
                    <a:ext uri="{A12FA001-AC4F-418D-AE19-62706E023703}">
                      <ahyp:hlinkClr xmlns:ahyp="http://schemas.microsoft.com/office/drawing/2018/hyperlinkcolor" val="tx"/>
                    </a:ext>
                  </a:extLst>
                </a:hlinkClick>
              </a:rPr>
              <a:t>https://s3.amazonaws.com/hipicdatasets/dictionary.tsv</a:t>
            </a:r>
            <a:endParaRPr lang="en-US" sz="1600" b="1" dirty="0">
              <a:solidFill>
                <a:srgbClr val="FF0000"/>
              </a:solidFill>
            </a:endParaRPr>
          </a:p>
          <a:p>
            <a:r>
              <a:rPr lang="en-US" sz="2000" b="1" dirty="0">
                <a:solidFill>
                  <a:srgbClr val="FFFF00"/>
                </a:solidFill>
              </a:rPr>
              <a:t>German Dictionary </a:t>
            </a:r>
            <a:r>
              <a:rPr lang="en-US" sz="1600" b="1" dirty="0">
                <a:solidFill>
                  <a:srgbClr val="FFFF00"/>
                </a:solidFill>
              </a:rPr>
              <a:t>:  </a:t>
            </a:r>
            <a:r>
              <a:rPr lang="en-US" sz="1600" b="1" dirty="0">
                <a:solidFill>
                  <a:srgbClr val="92D050"/>
                </a:solidFill>
              </a:rPr>
              <a:t>http://</a:t>
            </a:r>
            <a:r>
              <a:rPr lang="en-US" sz="1600" b="1" dirty="0" err="1">
                <a:solidFill>
                  <a:srgbClr val="92D050"/>
                </a:solidFill>
              </a:rPr>
              <a:t>www.ulliwaltinger.de</a:t>
            </a:r>
            <a:r>
              <a:rPr lang="en-US" sz="1600" b="1" dirty="0">
                <a:solidFill>
                  <a:srgbClr val="92D050"/>
                </a:solidFill>
              </a:rPr>
              <a:t>/sentiment/GermanPolarityClues-2012.zip </a:t>
            </a:r>
          </a:p>
          <a:p>
            <a:endParaRPr lang="en-US" sz="1600" dirty="0"/>
          </a:p>
          <a:p>
            <a:endParaRPr lang="en-US" sz="1600" dirty="0"/>
          </a:p>
        </p:txBody>
      </p:sp>
    </p:spTree>
    <p:extLst>
      <p:ext uri="{BB962C8B-B14F-4D97-AF65-F5344CB8AC3E}">
        <p14:creationId xmlns:p14="http://schemas.microsoft.com/office/powerpoint/2010/main" val="212373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5254-9005-AA40-90AD-C5557F2CE338}"/>
              </a:ext>
            </a:extLst>
          </p:cNvPr>
          <p:cNvSpPr>
            <a:spLocks noGrp="1"/>
          </p:cNvSpPr>
          <p:nvPr>
            <p:ph type="title"/>
          </p:nvPr>
        </p:nvSpPr>
        <p:spPr>
          <a:xfrm>
            <a:off x="685800" y="764373"/>
            <a:ext cx="10820400" cy="1293028"/>
          </a:xfrm>
        </p:spPr>
        <p:txBody>
          <a:bodyPr>
            <a:normAutofit/>
          </a:bodyPr>
          <a:lstStyle/>
          <a:p>
            <a:pPr algn="l"/>
            <a:r>
              <a:rPr lang="en-US" b="1" dirty="0">
                <a:solidFill>
                  <a:srgbClr val="00B0F0"/>
                </a:solidFill>
                <a:highlight>
                  <a:srgbClr val="000000"/>
                </a:highlight>
              </a:rPr>
              <a:t> Flowchart</a:t>
            </a:r>
          </a:p>
        </p:txBody>
      </p:sp>
      <p:graphicFrame>
        <p:nvGraphicFramePr>
          <p:cNvPr id="5" name="Content Placeholder 4">
            <a:extLst>
              <a:ext uri="{FF2B5EF4-FFF2-40B4-BE49-F238E27FC236}">
                <a16:creationId xmlns:a16="http://schemas.microsoft.com/office/drawing/2014/main" id="{C91888A0-7E7D-524E-B877-28E8B45A8527}"/>
              </a:ext>
            </a:extLst>
          </p:cNvPr>
          <p:cNvGraphicFramePr>
            <a:graphicFrameLocks noGrp="1"/>
          </p:cNvGraphicFramePr>
          <p:nvPr>
            <p:ph idx="1"/>
            <p:extLst>
              <p:ext uri="{D42A27DB-BD31-4B8C-83A1-F6EECF244321}">
                <p14:modId xmlns:p14="http://schemas.microsoft.com/office/powerpoint/2010/main" val="562248900"/>
              </p:ext>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A6E996C8-ACA1-BE4E-B687-96ABB2B5C1CF}"/>
              </a:ext>
            </a:extLst>
          </p:cNvPr>
          <p:cNvPicPr>
            <a:picLocks noChangeAspect="1"/>
          </p:cNvPicPr>
          <p:nvPr/>
        </p:nvPicPr>
        <p:blipFill>
          <a:blip r:embed="rId7"/>
          <a:stretch>
            <a:fillRect/>
          </a:stretch>
        </p:blipFill>
        <p:spPr>
          <a:xfrm>
            <a:off x="6512" y="5760"/>
            <a:ext cx="12192000" cy="6858000"/>
          </a:xfrm>
          <a:prstGeom prst="rect">
            <a:avLst/>
          </a:prstGeom>
        </p:spPr>
      </p:pic>
      <p:pic>
        <p:nvPicPr>
          <p:cNvPr id="6" name="Picture 5" descr="A picture containing bottle&#13;&#10;&#13;&#10;Description automatically generated">
            <a:extLst>
              <a:ext uri="{FF2B5EF4-FFF2-40B4-BE49-F238E27FC236}">
                <a16:creationId xmlns:a16="http://schemas.microsoft.com/office/drawing/2014/main" id="{F422D9F7-5083-1946-988F-30E1EA44BE3F}"/>
              </a:ext>
            </a:extLst>
          </p:cNvPr>
          <p:cNvPicPr>
            <a:picLocks noChangeAspect="1"/>
          </p:cNvPicPr>
          <p:nvPr/>
        </p:nvPicPr>
        <p:blipFill>
          <a:blip r:embed="rId8"/>
          <a:stretch>
            <a:fillRect/>
          </a:stretch>
        </p:blipFill>
        <p:spPr>
          <a:xfrm>
            <a:off x="326333" y="5364268"/>
            <a:ext cx="1194239" cy="1108453"/>
          </a:xfrm>
          <a:prstGeom prst="rect">
            <a:avLst/>
          </a:prstGeom>
        </p:spPr>
      </p:pic>
      <p:pic>
        <p:nvPicPr>
          <p:cNvPr id="8" name="Picture 7" descr="A close up of a logo&#13;&#10;&#13;&#10;Description automatically generated">
            <a:extLst>
              <a:ext uri="{FF2B5EF4-FFF2-40B4-BE49-F238E27FC236}">
                <a16:creationId xmlns:a16="http://schemas.microsoft.com/office/drawing/2014/main" id="{D3D09D07-F5B8-C244-8C39-11A95D058FCB}"/>
              </a:ext>
            </a:extLst>
          </p:cNvPr>
          <p:cNvPicPr>
            <a:picLocks noChangeAspect="1"/>
          </p:cNvPicPr>
          <p:nvPr/>
        </p:nvPicPr>
        <p:blipFill>
          <a:blip r:embed="rId9"/>
          <a:stretch>
            <a:fillRect/>
          </a:stretch>
        </p:blipFill>
        <p:spPr>
          <a:xfrm>
            <a:off x="326334" y="2057401"/>
            <a:ext cx="1194239" cy="1108452"/>
          </a:xfrm>
          <a:prstGeom prst="rect">
            <a:avLst/>
          </a:prstGeom>
        </p:spPr>
      </p:pic>
      <p:pic>
        <p:nvPicPr>
          <p:cNvPr id="10" name="Picture 9" descr="A picture containing clipart&#13;&#10;&#13;&#10;Description automatically generated">
            <a:extLst>
              <a:ext uri="{FF2B5EF4-FFF2-40B4-BE49-F238E27FC236}">
                <a16:creationId xmlns:a16="http://schemas.microsoft.com/office/drawing/2014/main" id="{E279F4CA-0567-6A4C-9D4C-ECC14FB27B68}"/>
              </a:ext>
            </a:extLst>
          </p:cNvPr>
          <p:cNvPicPr>
            <a:picLocks noChangeAspect="1"/>
          </p:cNvPicPr>
          <p:nvPr/>
        </p:nvPicPr>
        <p:blipFill>
          <a:blip r:embed="rId10"/>
          <a:stretch>
            <a:fillRect/>
          </a:stretch>
        </p:blipFill>
        <p:spPr>
          <a:xfrm>
            <a:off x="3869069" y="5451886"/>
            <a:ext cx="1379537" cy="1108452"/>
          </a:xfrm>
          <a:prstGeom prst="rect">
            <a:avLst/>
          </a:prstGeom>
        </p:spPr>
      </p:pic>
      <p:pic>
        <p:nvPicPr>
          <p:cNvPr id="12" name="Picture 11" descr="A picture containing clipart&#13;&#10;&#13;&#10;Description automatically generated">
            <a:extLst>
              <a:ext uri="{FF2B5EF4-FFF2-40B4-BE49-F238E27FC236}">
                <a16:creationId xmlns:a16="http://schemas.microsoft.com/office/drawing/2014/main" id="{932A1EBE-31FA-7244-9823-400D76AFCD08}"/>
              </a:ext>
            </a:extLst>
          </p:cNvPr>
          <p:cNvPicPr>
            <a:picLocks noChangeAspect="1"/>
          </p:cNvPicPr>
          <p:nvPr/>
        </p:nvPicPr>
        <p:blipFill>
          <a:blip r:embed="rId11"/>
          <a:stretch>
            <a:fillRect/>
          </a:stretch>
        </p:blipFill>
        <p:spPr>
          <a:xfrm>
            <a:off x="4558837" y="1880962"/>
            <a:ext cx="1270000" cy="1104900"/>
          </a:xfrm>
          <a:prstGeom prst="rect">
            <a:avLst/>
          </a:prstGeom>
        </p:spPr>
      </p:pic>
      <p:pic>
        <p:nvPicPr>
          <p:cNvPr id="14" name="Picture 13">
            <a:extLst>
              <a:ext uri="{FF2B5EF4-FFF2-40B4-BE49-F238E27FC236}">
                <a16:creationId xmlns:a16="http://schemas.microsoft.com/office/drawing/2014/main" id="{5B5E3765-B35F-2B40-B899-299043A1F266}"/>
              </a:ext>
            </a:extLst>
          </p:cNvPr>
          <p:cNvPicPr>
            <a:picLocks noChangeAspect="1"/>
          </p:cNvPicPr>
          <p:nvPr/>
        </p:nvPicPr>
        <p:blipFill>
          <a:blip r:embed="rId12"/>
          <a:stretch>
            <a:fillRect/>
          </a:stretch>
        </p:blipFill>
        <p:spPr>
          <a:xfrm>
            <a:off x="7866311" y="5795826"/>
            <a:ext cx="1007578" cy="852183"/>
          </a:xfrm>
          <a:prstGeom prst="rect">
            <a:avLst/>
          </a:prstGeom>
        </p:spPr>
      </p:pic>
      <p:pic>
        <p:nvPicPr>
          <p:cNvPr id="16" name="Picture 15" descr="A close up of a yellow wall&#13;&#10;&#13;&#10;Description automatically generated">
            <a:extLst>
              <a:ext uri="{FF2B5EF4-FFF2-40B4-BE49-F238E27FC236}">
                <a16:creationId xmlns:a16="http://schemas.microsoft.com/office/drawing/2014/main" id="{F8C59F72-75EB-FA48-B212-800839FE0870}"/>
              </a:ext>
            </a:extLst>
          </p:cNvPr>
          <p:cNvPicPr>
            <a:picLocks noChangeAspect="1"/>
          </p:cNvPicPr>
          <p:nvPr/>
        </p:nvPicPr>
        <p:blipFill>
          <a:blip r:embed="rId13"/>
          <a:stretch>
            <a:fillRect/>
          </a:stretch>
        </p:blipFill>
        <p:spPr>
          <a:xfrm>
            <a:off x="7659940" y="1949437"/>
            <a:ext cx="1007578" cy="903554"/>
          </a:xfrm>
          <a:prstGeom prst="rect">
            <a:avLst/>
          </a:prstGeom>
        </p:spPr>
      </p:pic>
      <p:pic>
        <p:nvPicPr>
          <p:cNvPr id="18" name="Picture 17" descr="A picture containing table, indoor, white&#13;&#10;&#13;&#10;Description automatically generated">
            <a:extLst>
              <a:ext uri="{FF2B5EF4-FFF2-40B4-BE49-F238E27FC236}">
                <a16:creationId xmlns:a16="http://schemas.microsoft.com/office/drawing/2014/main" id="{E174E507-1E10-2648-81F4-61A9F49AD9B8}"/>
              </a:ext>
            </a:extLst>
          </p:cNvPr>
          <p:cNvPicPr>
            <a:picLocks noChangeAspect="1"/>
          </p:cNvPicPr>
          <p:nvPr/>
        </p:nvPicPr>
        <p:blipFill>
          <a:blip r:embed="rId14"/>
          <a:stretch>
            <a:fillRect/>
          </a:stretch>
        </p:blipFill>
        <p:spPr>
          <a:xfrm>
            <a:off x="6592307" y="5432902"/>
            <a:ext cx="1007578" cy="884439"/>
          </a:xfrm>
          <a:prstGeom prst="rect">
            <a:avLst/>
          </a:prstGeom>
        </p:spPr>
      </p:pic>
      <p:pic>
        <p:nvPicPr>
          <p:cNvPr id="20" name="Picture 19" descr="A close up of a sign&#13;&#10;&#13;&#10;Description automatically generated">
            <a:extLst>
              <a:ext uri="{FF2B5EF4-FFF2-40B4-BE49-F238E27FC236}">
                <a16:creationId xmlns:a16="http://schemas.microsoft.com/office/drawing/2014/main" id="{C4D84734-2EFF-0843-9666-A7FED6B8AF17}"/>
              </a:ext>
            </a:extLst>
          </p:cNvPr>
          <p:cNvPicPr>
            <a:picLocks noChangeAspect="1"/>
          </p:cNvPicPr>
          <p:nvPr/>
        </p:nvPicPr>
        <p:blipFill>
          <a:blip r:embed="rId15"/>
          <a:stretch>
            <a:fillRect/>
          </a:stretch>
        </p:blipFill>
        <p:spPr>
          <a:xfrm>
            <a:off x="10639668" y="2034841"/>
            <a:ext cx="1270000" cy="1100906"/>
          </a:xfrm>
          <a:prstGeom prst="rect">
            <a:avLst/>
          </a:prstGeom>
        </p:spPr>
      </p:pic>
      <p:cxnSp>
        <p:nvCxnSpPr>
          <p:cNvPr id="24" name="Straight Arrow Connector 23">
            <a:extLst>
              <a:ext uri="{FF2B5EF4-FFF2-40B4-BE49-F238E27FC236}">
                <a16:creationId xmlns:a16="http://schemas.microsoft.com/office/drawing/2014/main" id="{367A9620-BA1D-3047-9FCD-D82CE6471722}"/>
              </a:ext>
            </a:extLst>
          </p:cNvPr>
          <p:cNvCxnSpPr>
            <a:cxnSpLocks/>
          </p:cNvCxnSpPr>
          <p:nvPr/>
        </p:nvCxnSpPr>
        <p:spPr>
          <a:xfrm flipH="1" flipV="1">
            <a:off x="843941" y="3097407"/>
            <a:ext cx="216233" cy="3192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36082-DC52-1946-9BCD-6E6A27586D8E}"/>
              </a:ext>
            </a:extLst>
          </p:cNvPr>
          <p:cNvCxnSpPr/>
          <p:nvPr/>
        </p:nvCxnSpPr>
        <p:spPr>
          <a:xfrm flipH="1">
            <a:off x="843941" y="4916557"/>
            <a:ext cx="216233" cy="516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A0749A-A30D-954E-A479-9B1269ADCFB2}"/>
              </a:ext>
            </a:extLst>
          </p:cNvPr>
          <p:cNvCxnSpPr/>
          <p:nvPr/>
        </p:nvCxnSpPr>
        <p:spPr>
          <a:xfrm>
            <a:off x="3869069" y="4916557"/>
            <a:ext cx="411383" cy="5353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C070175-CE20-0F45-8A89-A1E435238E09}"/>
              </a:ext>
            </a:extLst>
          </p:cNvPr>
          <p:cNvCxnSpPr/>
          <p:nvPr/>
        </p:nvCxnSpPr>
        <p:spPr>
          <a:xfrm flipH="1" flipV="1">
            <a:off x="5248606" y="2985862"/>
            <a:ext cx="580231" cy="4431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0F1F7-CDCE-2443-844D-399C863EA12F}"/>
              </a:ext>
            </a:extLst>
          </p:cNvPr>
          <p:cNvCxnSpPr>
            <a:endCxn id="14" idx="0"/>
          </p:cNvCxnSpPr>
          <p:nvPr/>
        </p:nvCxnSpPr>
        <p:spPr>
          <a:xfrm>
            <a:off x="8370100" y="4916557"/>
            <a:ext cx="0" cy="8792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9C4BC7-B83E-CD4B-B0B9-C0FED18EA43A}"/>
              </a:ext>
            </a:extLst>
          </p:cNvPr>
          <p:cNvCxnSpPr/>
          <p:nvPr/>
        </p:nvCxnSpPr>
        <p:spPr>
          <a:xfrm flipH="1">
            <a:off x="7407965" y="4916557"/>
            <a:ext cx="251975" cy="516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81E04DB-5ACC-FF42-871F-9015C86942A8}"/>
              </a:ext>
            </a:extLst>
          </p:cNvPr>
          <p:cNvCxnSpPr>
            <a:endCxn id="16" idx="2"/>
          </p:cNvCxnSpPr>
          <p:nvPr/>
        </p:nvCxnSpPr>
        <p:spPr>
          <a:xfrm flipV="1">
            <a:off x="7659940" y="2852991"/>
            <a:ext cx="503789" cy="6853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E8239BF-48AC-5E46-97DC-0401458D6B8E}"/>
              </a:ext>
            </a:extLst>
          </p:cNvPr>
          <p:cNvCxnSpPr>
            <a:endCxn id="20" idx="1"/>
          </p:cNvCxnSpPr>
          <p:nvPr/>
        </p:nvCxnSpPr>
        <p:spPr>
          <a:xfrm flipV="1">
            <a:off x="10257183" y="2585294"/>
            <a:ext cx="382485" cy="9530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0383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382</TotalTime>
  <Words>583</Words>
  <Application>Microsoft Macintosh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Century Gothic</vt:lpstr>
      <vt:lpstr>Chalkduster</vt:lpstr>
      <vt:lpstr>Comic Sans MS</vt:lpstr>
      <vt:lpstr>Vapor Trail</vt:lpstr>
      <vt:lpstr> Amazon Product review  Data Analysis</vt:lpstr>
      <vt:lpstr> Introduction</vt:lpstr>
      <vt:lpstr>About the dataset</vt:lpstr>
      <vt:lpstr>Cluster details</vt:lpstr>
      <vt:lpstr> Big data</vt:lpstr>
      <vt:lpstr>hadoop</vt:lpstr>
      <vt:lpstr>hive</vt:lpstr>
      <vt:lpstr>Data Source URLs</vt:lpstr>
      <vt:lpstr> Flowchart</vt:lpstr>
      <vt:lpstr>visualizations</vt:lpstr>
      <vt:lpstr>Distribution of overall ratings oF amazon products</vt:lpstr>
      <vt:lpstr>Number of reviewS given by unique users over 10 years</vt:lpstr>
      <vt:lpstr>Review count by Year and month</vt:lpstr>
      <vt:lpstr>Review count for product CATEGORY</vt:lpstr>
      <vt:lpstr>Popular product based on average rating and review Count</vt:lpstr>
      <vt:lpstr>Sentiment analysis oF Toys category by country</vt:lpstr>
      <vt:lpstr>Rating based Geospatial representation for product category-baby</vt:lpstr>
      <vt:lpstr>INSIghts</vt:lpstr>
      <vt:lpstr>GITHUB LINK</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Amazon Product review  Data Analysis</dc:title>
  <dc:creator>Microsoft Office User</dc:creator>
  <cp:lastModifiedBy>Microsoft Office User</cp:lastModifiedBy>
  <cp:revision>19</cp:revision>
  <dcterms:created xsi:type="dcterms:W3CDTF">2018-11-20T10:02:11Z</dcterms:created>
  <dcterms:modified xsi:type="dcterms:W3CDTF">2018-11-22T00:23:16Z</dcterms:modified>
</cp:coreProperties>
</file>